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5"/>
  </p:notesMasterIdLst>
  <p:sldIdLst>
    <p:sldId id="256" r:id="rId2"/>
    <p:sldId id="328" r:id="rId3"/>
    <p:sldId id="413" r:id="rId4"/>
    <p:sldId id="341" r:id="rId5"/>
    <p:sldId id="416" r:id="rId6"/>
    <p:sldId id="264" r:id="rId7"/>
    <p:sldId id="257" r:id="rId8"/>
    <p:sldId id="417" r:id="rId9"/>
    <p:sldId id="325" r:id="rId10"/>
    <p:sldId id="429" r:id="rId11"/>
    <p:sldId id="430" r:id="rId12"/>
    <p:sldId id="431" r:id="rId13"/>
    <p:sldId id="260" r:id="rId14"/>
    <p:sldId id="432" r:id="rId15"/>
    <p:sldId id="433" r:id="rId16"/>
    <p:sldId id="266" r:id="rId17"/>
    <p:sldId id="418" r:id="rId18"/>
    <p:sldId id="259" r:id="rId19"/>
    <p:sldId id="419" r:id="rId20"/>
    <p:sldId id="420" r:id="rId21"/>
    <p:sldId id="269" r:id="rId22"/>
    <p:sldId id="265" r:id="rId23"/>
    <p:sldId id="267" r:id="rId24"/>
    <p:sldId id="268" r:id="rId25"/>
    <p:sldId id="421" r:id="rId26"/>
    <p:sldId id="422" r:id="rId27"/>
    <p:sldId id="423" r:id="rId28"/>
    <p:sldId id="424" r:id="rId29"/>
    <p:sldId id="425" r:id="rId30"/>
    <p:sldId id="270" r:id="rId31"/>
    <p:sldId id="263" r:id="rId32"/>
    <p:sldId id="426" r:id="rId33"/>
    <p:sldId id="428" r:id="rId34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0C236F2-DF37-432B-B61E-97DAE7B00145}">
          <p14:sldIdLst>
            <p14:sldId id="256"/>
            <p14:sldId id="328"/>
            <p14:sldId id="413"/>
            <p14:sldId id="341"/>
            <p14:sldId id="416"/>
            <p14:sldId id="264"/>
            <p14:sldId id="257"/>
            <p14:sldId id="417"/>
            <p14:sldId id="325"/>
            <p14:sldId id="429"/>
            <p14:sldId id="430"/>
            <p14:sldId id="431"/>
            <p14:sldId id="260"/>
            <p14:sldId id="432"/>
            <p14:sldId id="433"/>
            <p14:sldId id="266"/>
            <p14:sldId id="418"/>
            <p14:sldId id="259"/>
            <p14:sldId id="419"/>
            <p14:sldId id="420"/>
            <p14:sldId id="269"/>
            <p14:sldId id="265"/>
            <p14:sldId id="267"/>
            <p14:sldId id="268"/>
            <p14:sldId id="421"/>
            <p14:sldId id="422"/>
            <p14:sldId id="423"/>
            <p14:sldId id="424"/>
            <p14:sldId id="425"/>
            <p14:sldId id="270"/>
            <p14:sldId id="263"/>
            <p14:sldId id="426"/>
            <p14:sldId id="42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4A5E"/>
    <a:srgbClr val="FBFEFF"/>
    <a:srgbClr val="FFD05B"/>
    <a:srgbClr val="09AB18"/>
    <a:srgbClr val="0078E6"/>
    <a:srgbClr val="FD8469"/>
    <a:srgbClr val="92D050"/>
    <a:srgbClr val="FDB713"/>
    <a:srgbClr val="236FA1"/>
    <a:srgbClr val="0D88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269" autoAdjust="0"/>
  </p:normalViewPr>
  <p:slideViewPr>
    <p:cSldViewPr snapToGrid="0">
      <p:cViewPr varScale="1">
        <p:scale>
          <a:sx n="80" d="100"/>
          <a:sy n="80" d="100"/>
        </p:scale>
        <p:origin x="64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F708F-EBF5-46CC-8A0C-1DC16BBBD2BB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06133-2A8E-4A2A-B0C4-DCCE0B90B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304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506133-2A8E-4A2A-B0C4-DCCE0B90BA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487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6DE6-3336-457D-A091-FA20AC1C53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674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EAFDC9-FF8C-4ABA-BA30-5C600DCBFC1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81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EAFDC9-FF8C-4ABA-BA30-5C600DCBFC1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97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90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6138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90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BF0F42-7DC3-475E-9AB8-6D73A83F4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510118E-0628-4C71-BFE8-2FCDAED314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18BB8F1-6681-4C8D-BBEB-DF0ABB25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7A276F-2654-4A0A-9ACD-E6EFA29A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F6E3C6-4A40-4FEE-A869-DE08BE97F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1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EE6190-943D-4DAD-8735-5B864491C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AC14106-9215-407B-9F25-6C1E86FC9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81A071A-EFC2-468B-BC48-07A06A3CC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3DAC19-4E93-4D0B-8E50-CF61105B9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C13211-7674-46CF-AC08-EA8240F0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9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05229A-0801-404B-8DED-81496AE4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43C8440-2EA5-4FB4-84F0-EE45FCC1C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56231F7-D15C-4E30-B035-29D08F989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AB840F-C80E-4297-A9B5-C65E5709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D3C38E-4D79-4ADC-A59E-34B8CDFBC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77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8D407D-1F6F-4C02-AB81-FF360BCC6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C48723-C62C-4E0B-A581-BA1D41AF7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C65A3EA-5B6A-4143-A4A7-57B63C18D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A5812F3-3052-4DF5-B015-6C6059732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25F399B-E699-4332-8FB6-40194F9E7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A6C0831-0666-4FED-A667-B01560B1B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8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04DD6E-5474-4B67-8E20-67EE02301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A4498FD-BA33-452C-A9B8-ABFD793B1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FC33C57-7D92-45C9-B573-6E16064A7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16A95B6-9F1D-45AB-83DF-C829A2F0D9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5FB0E49-4C48-437F-81C0-09C11A28E8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E0AE795-BF74-439B-B9B8-C4403522C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F896E42-E1BB-41CE-A9F8-628AA872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06C7731-BBB7-4737-A8C9-1F72FA4CA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50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E1F505-5BAB-470B-A12F-79A4A1A2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BFCCA41-CA74-4F18-8235-CD3B94CB8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8F224A8-A904-4A33-BADA-8F3242626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2F05395-E034-44FA-A909-3AF09BDC0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67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8FE47E0-DA87-4DCF-BBD3-5BC397C19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6DC3A9E-9572-434F-9765-91217DF7B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05894B0-E542-4CE2-9CB8-D3136B6C6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1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6AD6D0-EAE5-4C47-BA14-DC572ED3C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C4DE55-3CA0-4696-9A40-C235FE56F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651A8AD-7690-40C7-9450-AF40D79C19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4D20624-3F6D-4CF0-8C4D-43627B5A7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E9E324-789E-4853-89FB-DAC59AA17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9623DED-0F66-46EE-8F89-23D3C0E98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754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B3D5BF-D4EB-4F76-8206-141EF5834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8581386-2C48-4681-9050-39B8ED74EA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5C7E06-8BEC-43A1-95BB-4ACEEC870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EC03FD7-24D8-49B2-9061-3079BF7A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CFA3205-A0F4-4556-A6B4-DF7E5152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3B9DF78-A1B1-41F8-B16D-A972FB52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799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A956B0-E8C6-4771-B214-456E7EA0C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BC1315-C90A-4F6C-80CF-1E188F385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22116D-F829-4A95-A456-EED63AFE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0FA075C-BB50-4393-9FA0-993FC14D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698626-0C6F-4F9F-846C-82B258242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1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719A095-C84C-45E2-BFEC-107C365D6C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EB1EB4A-3296-48C1-8476-FABEE9EBAE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C5F051-7212-4F7E-91CA-E07EB7952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3944C7-C385-4403-AC27-E11E35E9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656785D-C1B9-4D62-8AA2-0BB69AB9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10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F3FE423-56CC-4E17-866F-5BED2AEB2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B0BA2F-45E6-421C-AF2E-C4AF66619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C248F4-349D-422C-BE8E-BCD1C6CE5A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B00F5-6809-49AB-9683-0248197A7A84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E85D9A-708C-4035-9D95-832A078EEB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A6A7E7-CC6B-4628-8652-C29D1B6A78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6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hyperlink" Target="https://www.dvv-international.ge/fileadmin/files/caucasus-turkey/Armenia/Resources/Moush_Sweet_Moush_am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uzzfeednews.com/article/piapeterson/best-photo-stories-2020" TargetMode="External"/><Relationship Id="rId5" Type="http://schemas.openxmlformats.org/officeDocument/2006/relationships/hyperlink" Target="https://mediafactory.am/tag/photostory/" TargetMode="External"/><Relationship Id="rId4" Type="http://schemas.openxmlformats.org/officeDocument/2006/relationships/hyperlink" Target="https://hetq.am/hy/article/12983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_6talXoj4RA" TargetMode="External"/><Relationship Id="rId5" Type="http://schemas.openxmlformats.org/officeDocument/2006/relationships/hyperlink" Target="https://www.youtube.com/watch?v=5Ta2dSgWPYk" TargetMode="External"/><Relationship Id="rId4" Type="http://schemas.openxmlformats.org/officeDocument/2006/relationships/hyperlink" Target="https://www.youtube.com/watch?v=BEC10YSzom8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evnreport.com/arm/series-category/sharunakenq-khosel/documentary-ar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vnreport.com/series-category/podcasts/evn-walks/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dvv.hazarashen.am/applfor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64066" y="2475334"/>
            <a:ext cx="5484735" cy="67826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en-US" sz="2400" dirty="0"/>
              <a:t/>
            </a:r>
            <a:br>
              <a:rPr lang="en-US" sz="2400" dirty="0"/>
            </a:br>
            <a:endParaRPr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AA8C0F8-78BA-4AC9-8E69-FA412F51D5F2}"/>
              </a:ext>
            </a:extLst>
          </p:cNvPr>
          <p:cNvSpPr/>
          <p:nvPr/>
        </p:nvSpPr>
        <p:spPr>
          <a:xfrm>
            <a:off x="4577714" y="514244"/>
            <a:ext cx="7158181" cy="2583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hy-AM" sz="7200" b="1" dirty="0">
                <a:solidFill>
                  <a:srgbClr val="002060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Էսսե կամ կարճ շարադրություն</a:t>
            </a:r>
            <a:r>
              <a:rPr lang="en-GB" sz="4000" b="1" dirty="0">
                <a:solidFill>
                  <a:srgbClr val="002060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360B39F-BFDD-4F59-B05F-C15D03C44097}"/>
              </a:ext>
            </a:extLst>
          </p:cNvPr>
          <p:cNvSpPr/>
          <p:nvPr/>
        </p:nvSpPr>
        <p:spPr>
          <a:xfrm>
            <a:off x="692727" y="5904105"/>
            <a:ext cx="3884987" cy="715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Էսսեն որպես հետազոտական նախագծի ներկայացման ձևաչափ</a:t>
            </a:r>
            <a:endParaRPr lang="en-GB" b="1" dirty="0">
              <a:solidFill>
                <a:srgbClr val="0D88CB"/>
              </a:solidFill>
              <a:latin typeface="Sylfaen" panose="010A0502050306030303" pitchFamily="18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A5AC5D0-9ECB-40E7-B5DA-50568DC8D493}"/>
              </a:ext>
            </a:extLst>
          </p:cNvPr>
          <p:cNvSpPr/>
          <p:nvPr/>
        </p:nvSpPr>
        <p:spPr>
          <a:xfrm>
            <a:off x="5486781" y="3662858"/>
            <a:ext cx="6160273" cy="912429"/>
          </a:xfrm>
          <a:prstGeom prst="rect">
            <a:avLst/>
          </a:prstGeom>
          <a:ln>
            <a:solidFill>
              <a:srgbClr val="FFD05B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sz="2000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Քո կարծիքն ու դիրքորոշումը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sz="2000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կոնկրետ թեմայի վերաբերյալ </a:t>
            </a:r>
            <a:endParaRPr lang="en-GB" sz="2000" b="1" dirty="0">
              <a:solidFill>
                <a:srgbClr val="0D88CB"/>
              </a:solidFill>
              <a:latin typeface="Sylfaen" panose="010A0502050306030303" pitchFamily="18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1026" name="Picture 2" descr="Essay - Free education icons">
            <a:extLst>
              <a:ext uri="{FF2B5EF4-FFF2-40B4-BE49-F238E27FC236}">
                <a16:creationId xmlns:a16="http://schemas.microsoft.com/office/drawing/2014/main" xmlns="" id="{50581781-C416-40D6-A37B-0FD832EE0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87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43789FB-2921-4C67-880A-F21855D347A4}"/>
              </a:ext>
            </a:extLst>
          </p:cNvPr>
          <p:cNvSpPr txBox="1"/>
          <p:nvPr/>
        </p:nvSpPr>
        <p:spPr>
          <a:xfrm>
            <a:off x="0" y="-30542"/>
            <a:ext cx="3768901" cy="830997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solidFill>
                  <a:schemeClr val="bg1"/>
                </a:solidFill>
                <a:latin typeface="Sylfaen" panose="010A0502050306030303" pitchFamily="18" charset="0"/>
              </a:rPr>
              <a:t> էսսեն՝ </a:t>
            </a:r>
            <a:endParaRPr lang="en-GB" sz="4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F0F88507-09A9-404D-B225-C0BDD1F81C49}"/>
              </a:ext>
            </a:extLst>
          </p:cNvPr>
          <p:cNvGrpSpPr/>
          <p:nvPr/>
        </p:nvGrpSpPr>
        <p:grpSpPr>
          <a:xfrm>
            <a:off x="3239333" y="1255423"/>
            <a:ext cx="8843537" cy="1204029"/>
            <a:chOff x="3231132" y="1007209"/>
            <a:chExt cx="8017604" cy="120402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xmlns="" id="{7A702A41-ECE5-4568-B59E-6D326F6EE730}"/>
                </a:ext>
              </a:extLst>
            </p:cNvPr>
            <p:cNvSpPr/>
            <p:nvPr/>
          </p:nvSpPr>
          <p:spPr>
            <a:xfrm>
              <a:off x="3231132" y="1007209"/>
              <a:ext cx="268470" cy="1200329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AFC54DDC-EE87-4740-B3F3-D2DF3A4CF795}"/>
                </a:ext>
              </a:extLst>
            </p:cNvPr>
            <p:cNvSpPr txBox="1"/>
            <p:nvPr/>
          </p:nvSpPr>
          <p:spPr>
            <a:xfrm>
              <a:off x="3613496" y="1010909"/>
              <a:ext cx="76352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Փոխանցում է թեմայի/խնդրի վերաբերյալ հեղինակի անհատական վերաբերմունքը՝ փաստարկված ձևով, ստեղծագործաբար </a:t>
              </a:r>
              <a:endParaRPr lang="en-GB" sz="24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1E925B15-8211-4B0C-8434-817D37946CC1}"/>
              </a:ext>
            </a:extLst>
          </p:cNvPr>
          <p:cNvGrpSpPr/>
          <p:nvPr/>
        </p:nvGrpSpPr>
        <p:grpSpPr>
          <a:xfrm>
            <a:off x="3239333" y="2827470"/>
            <a:ext cx="8248727" cy="1408437"/>
            <a:chOff x="3299976" y="2346353"/>
            <a:chExt cx="8248727" cy="15696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F89AAFF1-B980-4520-BFA4-84C4D556ACF6}"/>
                </a:ext>
              </a:extLst>
            </p:cNvPr>
            <p:cNvSpPr/>
            <p:nvPr/>
          </p:nvSpPr>
          <p:spPr>
            <a:xfrm>
              <a:off x="3299976" y="2346353"/>
              <a:ext cx="296126" cy="1569660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E3CCFA8A-0DBC-46DE-90F9-D18F729B636A}"/>
                </a:ext>
              </a:extLst>
            </p:cNvPr>
            <p:cNvSpPr txBox="1"/>
            <p:nvPr/>
          </p:nvSpPr>
          <p:spPr>
            <a:xfrm>
              <a:off x="3704619" y="2646196"/>
              <a:ext cx="7844084" cy="926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Շարադրում է հետաքրքիր պատմություն, որի զարգացումն ունի գրավիչ հետագիծ</a:t>
              </a:r>
              <a:endParaRPr lang="en-GB" sz="2400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F94737A9-5D50-4DBC-B2C5-9B90AA5270C6}"/>
              </a:ext>
            </a:extLst>
          </p:cNvPr>
          <p:cNvGrpSpPr/>
          <p:nvPr/>
        </p:nvGrpSpPr>
        <p:grpSpPr>
          <a:xfrm>
            <a:off x="3231131" y="4607625"/>
            <a:ext cx="8825738" cy="1569660"/>
            <a:chOff x="3192986" y="4469305"/>
            <a:chExt cx="7951981" cy="125316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D0086964-3F30-4569-910E-DED51AFAF24A}"/>
                </a:ext>
              </a:extLst>
            </p:cNvPr>
            <p:cNvSpPr/>
            <p:nvPr/>
          </p:nvSpPr>
          <p:spPr>
            <a:xfrm>
              <a:off x="3192986" y="4535769"/>
              <a:ext cx="266809" cy="958301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7E4EE3DF-24A4-473E-8DED-AC0903094578}"/>
                </a:ext>
              </a:extLst>
            </p:cNvPr>
            <p:cNvSpPr txBox="1"/>
            <p:nvPr/>
          </p:nvSpPr>
          <p:spPr>
            <a:xfrm>
              <a:off x="3509727" y="4469305"/>
              <a:ext cx="7635240" cy="12531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Ստուգում է թեմայից գիտելիքը, թեմայի ընկալումը և այն հավասարկշռված ու ամբողջական փաստարկներով ներկայացնելը</a:t>
              </a:r>
            </a:p>
            <a:p>
              <a:r>
                <a:rPr lang="en-GB" sz="2400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rPr>
                <a:t> </a:t>
              </a:r>
              <a:endParaRPr lang="en-GB" sz="2400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054" name="Picture 6" descr="Студент на стуле, вид сбоку – Бесплатные иконки: люди">
            <a:extLst>
              <a:ext uri="{FF2B5EF4-FFF2-40B4-BE49-F238E27FC236}">
                <a16:creationId xmlns:a16="http://schemas.microsoft.com/office/drawing/2014/main" xmlns="" id="{8F42A453-47B5-47F1-A48C-F379202CA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42" y="2148384"/>
            <a:ext cx="3096689" cy="348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89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3BB1B651-9B73-4399-B486-C4E08B93A438}"/>
              </a:ext>
            </a:extLst>
          </p:cNvPr>
          <p:cNvSpPr/>
          <p:nvPr/>
        </p:nvSpPr>
        <p:spPr>
          <a:xfrm>
            <a:off x="8587075" y="3058101"/>
            <a:ext cx="3411213" cy="3505056"/>
          </a:xfrm>
          <a:prstGeom prst="ellipse">
            <a:avLst/>
          </a:prstGeom>
          <a:noFill/>
          <a:ln w="28575">
            <a:solidFill>
              <a:srgbClr val="EB1C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0466FE77-B6CC-4BA2-B395-063C49BB1D91}"/>
              </a:ext>
            </a:extLst>
          </p:cNvPr>
          <p:cNvSpPr/>
          <p:nvPr/>
        </p:nvSpPr>
        <p:spPr>
          <a:xfrm>
            <a:off x="6299655" y="1869590"/>
            <a:ext cx="3236213" cy="2965259"/>
          </a:xfrm>
          <a:prstGeom prst="ellipse">
            <a:avLst/>
          </a:prstGeom>
          <a:noFill/>
          <a:ln w="28575">
            <a:solidFill>
              <a:srgbClr val="236F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8E30E637-4937-40ED-96AB-E1DE9F74D11F}"/>
              </a:ext>
            </a:extLst>
          </p:cNvPr>
          <p:cNvSpPr/>
          <p:nvPr/>
        </p:nvSpPr>
        <p:spPr>
          <a:xfrm>
            <a:off x="8439087" y="421215"/>
            <a:ext cx="3045932" cy="2965259"/>
          </a:xfrm>
          <a:prstGeom prst="ellipse">
            <a:avLst/>
          </a:prstGeom>
          <a:noFill/>
          <a:ln w="28575">
            <a:solidFill>
              <a:srgbClr val="FDB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89803A2-8C20-4C4B-8493-C61ABBD9E2D8}"/>
              </a:ext>
            </a:extLst>
          </p:cNvPr>
          <p:cNvSpPr/>
          <p:nvPr/>
        </p:nvSpPr>
        <p:spPr>
          <a:xfrm>
            <a:off x="7498518" y="1941756"/>
            <a:ext cx="2177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dirty="0">
              <a:solidFill>
                <a:srgbClr val="236FA1"/>
              </a:solidFill>
              <a:latin typeface="Sylfaen" panose="010A0502050306030303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D579958F-A5F7-4190-8FD6-8B4C64B5BCCB}"/>
              </a:ext>
            </a:extLst>
          </p:cNvPr>
          <p:cNvGrpSpPr/>
          <p:nvPr/>
        </p:nvGrpSpPr>
        <p:grpSpPr>
          <a:xfrm>
            <a:off x="496142" y="2709971"/>
            <a:ext cx="8630251" cy="1167977"/>
            <a:chOff x="496142" y="2709971"/>
            <a:chExt cx="8630251" cy="116797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xmlns="" id="{3EC51770-F7CA-4E7D-AB5C-3617453FC6B5}"/>
                </a:ext>
              </a:extLst>
            </p:cNvPr>
            <p:cNvGrpSpPr/>
            <p:nvPr/>
          </p:nvGrpSpPr>
          <p:grpSpPr>
            <a:xfrm>
              <a:off x="496142" y="2709971"/>
              <a:ext cx="3050622" cy="967280"/>
              <a:chOff x="2516511" y="3790697"/>
              <a:chExt cx="3894150" cy="967280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415AD86A-4CD5-4314-B862-CF561F7D7852}"/>
                  </a:ext>
                </a:extLst>
              </p:cNvPr>
              <p:cNvSpPr txBox="1"/>
              <p:nvPr/>
            </p:nvSpPr>
            <p:spPr>
              <a:xfrm>
                <a:off x="3282038" y="4026924"/>
                <a:ext cx="31286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FDB713"/>
                    </a:solidFill>
                    <a:latin typeface="Sylfaen" panose="010A0502050306030303" pitchFamily="18" charset="0"/>
                  </a:rPr>
                  <a:t>Ճիշտ ընտրել </a:t>
                </a:r>
                <a:endParaRPr lang="en-GB" b="1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xmlns="" id="{B055A52F-73E9-45DD-AB5B-7A259FDAEF6A}"/>
                  </a:ext>
                </a:extLst>
              </p:cNvPr>
              <p:cNvSpPr/>
              <p:nvPr/>
            </p:nvSpPr>
            <p:spPr>
              <a:xfrm>
                <a:off x="2516511" y="3790697"/>
                <a:ext cx="386498" cy="967280"/>
              </a:xfrm>
              <a:prstGeom prst="rect">
                <a:avLst/>
              </a:prstGeom>
              <a:solidFill>
                <a:srgbClr val="FDB71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01F5A977-4890-4C5D-B695-85B0568C9B40}"/>
                </a:ext>
              </a:extLst>
            </p:cNvPr>
            <p:cNvSpPr txBox="1"/>
            <p:nvPr/>
          </p:nvSpPr>
          <p:spPr>
            <a:xfrm>
              <a:off x="6358291" y="3293173"/>
              <a:ext cx="27681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FDB713"/>
                  </a:solidFill>
                  <a:latin typeface="Sylfaen" panose="010A0502050306030303" pitchFamily="18" charset="0"/>
                </a:rPr>
                <a:t>Վերնագիրը</a:t>
              </a:r>
              <a:endParaRPr lang="en-US" sz="3200" b="1" dirty="0">
                <a:solidFill>
                  <a:srgbClr val="FDB713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3682E9F-3FFE-48C4-98BD-F2083A707DAC}"/>
              </a:ext>
            </a:extLst>
          </p:cNvPr>
          <p:cNvSpPr txBox="1"/>
          <p:nvPr/>
        </p:nvSpPr>
        <p:spPr>
          <a:xfrm>
            <a:off x="0" y="0"/>
            <a:ext cx="7343427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Էսսե գրելիս կարևոր է՝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E00FB208-A8D4-4DB6-8004-C2CB53CC9CDB}"/>
              </a:ext>
            </a:extLst>
          </p:cNvPr>
          <p:cNvGrpSpPr/>
          <p:nvPr/>
        </p:nvGrpSpPr>
        <p:grpSpPr>
          <a:xfrm>
            <a:off x="496142" y="1139581"/>
            <a:ext cx="11003366" cy="1087670"/>
            <a:chOff x="496142" y="1139581"/>
            <a:chExt cx="11003366" cy="108767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EA7DAB07-FAF5-478F-9DF7-E058F6CBAFCB}"/>
                </a:ext>
              </a:extLst>
            </p:cNvPr>
            <p:cNvGrpSpPr/>
            <p:nvPr/>
          </p:nvGrpSpPr>
          <p:grpSpPr>
            <a:xfrm>
              <a:off x="496142" y="1139581"/>
              <a:ext cx="3600975" cy="967280"/>
              <a:chOff x="5603898" y="2204942"/>
              <a:chExt cx="3600975" cy="96728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xmlns="" id="{BF18A2F5-0FAC-4A5B-B5F8-AEBD2B91150E}"/>
                  </a:ext>
                </a:extLst>
              </p:cNvPr>
              <p:cNvSpPr/>
              <p:nvPr/>
            </p:nvSpPr>
            <p:spPr>
              <a:xfrm>
                <a:off x="5603898" y="2204942"/>
                <a:ext cx="302778" cy="967280"/>
              </a:xfrm>
              <a:prstGeom prst="rect">
                <a:avLst/>
              </a:prstGeom>
              <a:solidFill>
                <a:srgbClr val="236FA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9E8A5401-C499-4170-873D-2D8A7FB96105}"/>
                  </a:ext>
                </a:extLst>
              </p:cNvPr>
              <p:cNvSpPr txBox="1"/>
              <p:nvPr/>
            </p:nvSpPr>
            <p:spPr>
              <a:xfrm>
                <a:off x="6158941" y="2426972"/>
                <a:ext cx="30459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236FA1"/>
                    </a:solidFill>
                    <a:latin typeface="Sylfaen" panose="010A0502050306030303" pitchFamily="18" charset="0"/>
                  </a:rPr>
                  <a:t>Հաշվի առնել </a:t>
                </a:r>
                <a:endParaRPr lang="en-GB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endParaRPr>
              </a:p>
            </p:txBody>
          </p: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FE7388BC-8A72-47B3-869C-F3BD9D63AABC}"/>
                </a:ext>
              </a:extLst>
            </p:cNvPr>
            <p:cNvSpPr txBox="1"/>
            <p:nvPr/>
          </p:nvSpPr>
          <p:spPr>
            <a:xfrm>
              <a:off x="8731406" y="1704031"/>
              <a:ext cx="27681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2800" b="1" dirty="0">
                  <a:solidFill>
                    <a:srgbClr val="236FA1"/>
                  </a:solidFill>
                  <a:latin typeface="Sylfaen" panose="010A0502050306030303" pitchFamily="18" charset="0"/>
                </a:rPr>
                <a:t>Ընթերցողին </a:t>
              </a:r>
              <a:endParaRPr lang="en-US" sz="2800" b="1" dirty="0">
                <a:solidFill>
                  <a:srgbClr val="236FA1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B8CD8790-1BD2-4D2A-9E10-46990B763649}"/>
              </a:ext>
            </a:extLst>
          </p:cNvPr>
          <p:cNvGrpSpPr/>
          <p:nvPr/>
        </p:nvGrpSpPr>
        <p:grpSpPr>
          <a:xfrm>
            <a:off x="496142" y="4205451"/>
            <a:ext cx="11145937" cy="1552055"/>
            <a:chOff x="496142" y="4205451"/>
            <a:chExt cx="11145937" cy="1552055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96485E7C-45E6-4778-846A-91E6107FA7A4}"/>
                </a:ext>
              </a:extLst>
            </p:cNvPr>
            <p:cNvGrpSpPr/>
            <p:nvPr/>
          </p:nvGrpSpPr>
          <p:grpSpPr>
            <a:xfrm>
              <a:off x="496142" y="4205451"/>
              <a:ext cx="3325241" cy="1049105"/>
              <a:chOff x="3156805" y="5630404"/>
              <a:chExt cx="2104581" cy="1049105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17C02F5E-29B8-4E42-9031-9092284BA418}"/>
                  </a:ext>
                </a:extLst>
              </p:cNvPr>
              <p:cNvSpPr txBox="1"/>
              <p:nvPr/>
            </p:nvSpPr>
            <p:spPr>
              <a:xfrm>
                <a:off x="3508098" y="5725402"/>
                <a:ext cx="175328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92D050"/>
                    </a:solidFill>
                    <a:latin typeface="Sylfaen" panose="010A0502050306030303" pitchFamily="18" charset="0"/>
                  </a:rPr>
                  <a:t>Ներկայացնել ամբողջական 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xmlns="" id="{E5ED6E81-E811-4FA2-A04C-6630408CD86B}"/>
                  </a:ext>
                </a:extLst>
              </p:cNvPr>
              <p:cNvSpPr/>
              <p:nvPr/>
            </p:nvSpPr>
            <p:spPr>
              <a:xfrm>
                <a:off x="3156805" y="5630404"/>
                <a:ext cx="191630" cy="967280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FBC3E048-6338-4AED-996F-29CED92462C6}"/>
                </a:ext>
              </a:extLst>
            </p:cNvPr>
            <p:cNvSpPr txBox="1"/>
            <p:nvPr/>
          </p:nvSpPr>
          <p:spPr>
            <a:xfrm>
              <a:off x="8873977" y="5172731"/>
              <a:ext cx="27681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92D050"/>
                  </a:solidFill>
                  <a:latin typeface="Sylfaen" panose="010A0502050306030303" pitchFamily="18" charset="0"/>
                </a:rPr>
                <a:t>Կառուցվածք</a:t>
              </a:r>
              <a:endParaRPr lang="en-US" sz="3200" b="1" dirty="0">
                <a:solidFill>
                  <a:srgbClr val="92D050"/>
                </a:solidFill>
                <a:latin typeface="Sylfaen" panose="010A0502050306030303" pitchFamily="18" charset="0"/>
              </a:endParaRPr>
            </a:p>
          </p:txBody>
        </p:sp>
      </p:grpSp>
      <p:pic>
        <p:nvPicPr>
          <p:cNvPr id="3074" name="Picture 2" descr="Man reading book ebook reader electronic book Vector Image">
            <a:extLst>
              <a:ext uri="{FF2B5EF4-FFF2-40B4-BE49-F238E27FC236}">
                <a16:creationId xmlns:a16="http://schemas.microsoft.com/office/drawing/2014/main" xmlns="" id="{15D7A87A-5298-4657-BFFC-E6A6FD24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99" r="6716" b="23606"/>
          <a:stretch/>
        </p:blipFill>
        <p:spPr bwMode="auto">
          <a:xfrm>
            <a:off x="8753001" y="527804"/>
            <a:ext cx="2235200" cy="1181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itle - Mobile Legends">
            <a:extLst>
              <a:ext uri="{FF2B5EF4-FFF2-40B4-BE49-F238E27FC236}">
                <a16:creationId xmlns:a16="http://schemas.microsoft.com/office/drawing/2014/main" xmlns="" id="{A94FAB78-5CA8-4C50-908A-77E6E4552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591" y="2106861"/>
            <a:ext cx="1100947" cy="11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ierarchical Structure Transparent Icon - Web Icons PNG">
            <a:extLst>
              <a:ext uri="{FF2B5EF4-FFF2-40B4-BE49-F238E27FC236}">
                <a16:creationId xmlns:a16="http://schemas.microsoft.com/office/drawing/2014/main" xmlns="" id="{803253CE-25B7-42A9-BA28-60E4A9B2C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868" y="4039219"/>
            <a:ext cx="1299743" cy="12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48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AD5B49A-1B2A-49F2-876E-B729D953E4B5}"/>
              </a:ext>
            </a:extLst>
          </p:cNvPr>
          <p:cNvSpPr/>
          <p:nvPr/>
        </p:nvSpPr>
        <p:spPr>
          <a:xfrm>
            <a:off x="124976" y="4340212"/>
            <a:ext cx="3698705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Ուսուցիչ</a:t>
            </a:r>
            <a:endParaRPr lang="en-GB" sz="32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14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Ժյուրիի անդամ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16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Հանրություն </a:t>
            </a:r>
            <a:endParaRPr lang="en-GB" sz="3200" b="1" dirty="0">
              <a:solidFill>
                <a:srgbClr val="FD8469"/>
              </a:solidFill>
              <a:latin typeface="Sylfaen" panose="010A0502050306030303" pitchFamily="18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CEB39833-224C-42E6-BCB6-39A793CB80EA}"/>
              </a:ext>
            </a:extLst>
          </p:cNvPr>
          <p:cNvGrpSpPr/>
          <p:nvPr/>
        </p:nvGrpSpPr>
        <p:grpSpPr>
          <a:xfrm>
            <a:off x="3823682" y="1299087"/>
            <a:ext cx="8312729" cy="1569660"/>
            <a:chOff x="5671376" y="2200216"/>
            <a:chExt cx="7297843" cy="156966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036A72E8-B39E-438F-95F1-B04469218E1A}"/>
                </a:ext>
              </a:extLst>
            </p:cNvPr>
            <p:cNvSpPr/>
            <p:nvPr/>
          </p:nvSpPr>
          <p:spPr>
            <a:xfrm>
              <a:off x="5671376" y="2436715"/>
              <a:ext cx="235153" cy="967280"/>
            </a:xfrm>
            <a:prstGeom prst="rect">
              <a:avLst/>
            </a:prstGeom>
            <a:solidFill>
              <a:srgbClr val="FFD05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AAF07B26-6992-4615-ACCC-188B3B4F54BC}"/>
                </a:ext>
              </a:extLst>
            </p:cNvPr>
            <p:cNvSpPr txBox="1"/>
            <p:nvPr/>
          </p:nvSpPr>
          <p:spPr>
            <a:xfrm>
              <a:off x="6125466" y="2200216"/>
              <a:ext cx="6843753" cy="1569660"/>
            </a:xfrm>
            <a:prstGeom prst="rect">
              <a:avLst/>
            </a:prstGeom>
            <a:noFill/>
            <a:ln w="28575">
              <a:solidFill>
                <a:srgbClr val="FFD05B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hy-AM" sz="3200" b="1" dirty="0">
                  <a:solidFill>
                    <a:srgbClr val="236FA1"/>
                  </a:solidFill>
                  <a:latin typeface="Sylfaen" panose="010A0502050306030303" pitchFamily="18" charset="0"/>
                </a:rPr>
                <a:t>Տեղյակ է նյութից, ունի քիչ ժամանակ, պետք է կարդա բազմաթիվ նմանատիպ նյութեր</a:t>
              </a:r>
              <a:endParaRPr lang="en-GB" sz="3200" b="1" dirty="0">
                <a:solidFill>
                  <a:srgbClr val="236FA1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632AF281-6A7E-4399-8639-366013979209}"/>
              </a:ext>
            </a:extLst>
          </p:cNvPr>
          <p:cNvGrpSpPr/>
          <p:nvPr/>
        </p:nvGrpSpPr>
        <p:grpSpPr>
          <a:xfrm>
            <a:off x="3823681" y="3498446"/>
            <a:ext cx="8312730" cy="1281504"/>
            <a:chOff x="3602351" y="4651903"/>
            <a:chExt cx="8312730" cy="96728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D27F5272-8351-4B4A-B7DB-556B9CB91284}"/>
                </a:ext>
              </a:extLst>
            </p:cNvPr>
            <p:cNvSpPr/>
            <p:nvPr/>
          </p:nvSpPr>
          <p:spPr>
            <a:xfrm>
              <a:off x="3602351" y="4651903"/>
              <a:ext cx="267855" cy="967280"/>
            </a:xfrm>
            <a:prstGeom prst="rect">
              <a:avLst/>
            </a:prstGeom>
            <a:solidFill>
              <a:srgbClr val="FFD05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63615906-EF93-45DD-BF03-6DD0746AE78F}"/>
                </a:ext>
              </a:extLst>
            </p:cNvPr>
            <p:cNvSpPr txBox="1"/>
            <p:nvPr/>
          </p:nvSpPr>
          <p:spPr>
            <a:xfrm>
              <a:off x="4119591" y="4729000"/>
              <a:ext cx="7795490" cy="813085"/>
            </a:xfrm>
            <a:prstGeom prst="rect">
              <a:avLst/>
            </a:prstGeom>
            <a:noFill/>
            <a:ln w="28575">
              <a:solidFill>
                <a:srgbClr val="FFD05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hy-AM" sz="3200" b="1" dirty="0">
                  <a:solidFill>
                    <a:srgbClr val="2268A5"/>
                  </a:solidFill>
                  <a:latin typeface="Sylfaen" panose="010A0502050306030303" pitchFamily="18" charset="0"/>
                </a:rPr>
                <a:t>Հետաքրքրել, հստակ ներկայացնել, հեշտ ընթեռնելի նյութ գրել </a:t>
              </a:r>
              <a:endParaRPr lang="en-GB" sz="2000" dirty="0">
                <a:solidFill>
                  <a:srgbClr val="002060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49F52D2-86B0-49B6-8FF2-070C587A5F09}"/>
              </a:ext>
            </a:extLst>
          </p:cNvPr>
          <p:cNvSpPr txBox="1"/>
          <p:nvPr/>
        </p:nvSpPr>
        <p:spPr>
          <a:xfrm>
            <a:off x="0" y="-28679"/>
            <a:ext cx="5477163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Ընթերցողը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4098" name="Picture 2" descr="Icons: An Observation. This article is a reflection on the… | by Khrizia  Kamille Velacruz | Medium">
            <a:extLst>
              <a:ext uri="{FF2B5EF4-FFF2-40B4-BE49-F238E27FC236}">
                <a16:creationId xmlns:a16="http://schemas.microsoft.com/office/drawing/2014/main" xmlns="" id="{0322116C-F535-4563-8FDE-6B7481DDE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" y="729484"/>
            <a:ext cx="3546764" cy="354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94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E99CE8-E929-4CC2-8886-35CE2F8C4DC7}"/>
              </a:ext>
            </a:extLst>
          </p:cNvPr>
          <p:cNvSpPr txBox="1"/>
          <p:nvPr/>
        </p:nvSpPr>
        <p:spPr>
          <a:xfrm>
            <a:off x="0" y="31774"/>
            <a:ext cx="7907014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Վերնագիրը պետք է/կարող է՝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55471475-E62A-4E53-B007-35E0DFBA1D0F}"/>
              </a:ext>
            </a:extLst>
          </p:cNvPr>
          <p:cNvGrpSpPr/>
          <p:nvPr/>
        </p:nvGrpSpPr>
        <p:grpSpPr>
          <a:xfrm>
            <a:off x="247128" y="1279349"/>
            <a:ext cx="9042072" cy="1077218"/>
            <a:chOff x="3231133" y="3343017"/>
            <a:chExt cx="6979095" cy="1077218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xmlns="" id="{19413280-0B5C-4B7E-9883-167767454246}"/>
                </a:ext>
              </a:extLst>
            </p:cNvPr>
            <p:cNvSpPr/>
            <p:nvPr/>
          </p:nvSpPr>
          <p:spPr>
            <a:xfrm>
              <a:off x="3231133" y="3498756"/>
              <a:ext cx="17649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E97BB345-42EE-4AEB-BCF3-D3E257A5DFD9}"/>
                </a:ext>
              </a:extLst>
            </p:cNvPr>
            <p:cNvSpPr txBox="1"/>
            <p:nvPr/>
          </p:nvSpPr>
          <p:spPr>
            <a:xfrm>
              <a:off x="3558285" y="3343017"/>
              <a:ext cx="665194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Գրավի, թեմայի նկատմամբ հետաքրքություն առաջացնի</a:t>
              </a:r>
              <a:endParaRPr lang="en-GB" sz="3200" dirty="0">
                <a:solidFill>
                  <a:srgbClr val="0078E6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24695A65-87FC-4A67-BBB6-8242B2DC136A}"/>
              </a:ext>
            </a:extLst>
          </p:cNvPr>
          <p:cNvGrpSpPr/>
          <p:nvPr/>
        </p:nvGrpSpPr>
        <p:grpSpPr>
          <a:xfrm>
            <a:off x="223483" y="2811039"/>
            <a:ext cx="6833088" cy="1077218"/>
            <a:chOff x="3231132" y="860438"/>
            <a:chExt cx="6194918" cy="107721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99530D56-0936-4424-BB55-CD902EE64C78}"/>
                </a:ext>
              </a:extLst>
            </p:cNvPr>
            <p:cNvSpPr/>
            <p:nvPr/>
          </p:nvSpPr>
          <p:spPr>
            <a:xfrm>
              <a:off x="3231132" y="1007210"/>
              <a:ext cx="22866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202C480C-284D-4A8F-AD8B-7866C70D2FDF}"/>
                </a:ext>
              </a:extLst>
            </p:cNvPr>
            <p:cNvSpPr txBox="1"/>
            <p:nvPr/>
          </p:nvSpPr>
          <p:spPr>
            <a:xfrm>
              <a:off x="3676764" y="860438"/>
              <a:ext cx="57492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Ամփոփ ներակայացնի թեման/էսսեն</a:t>
              </a:r>
              <a:endParaRPr lang="en-GB" sz="3200" dirty="0">
                <a:solidFill>
                  <a:srgbClr val="09AB18"/>
                </a:solidFill>
                <a:latin typeface="Sylfaen" panose="010A0502050306030303" pitchFamily="18" charset="0"/>
              </a:endParaRPr>
            </a:p>
          </p:txBody>
        </p:sp>
      </p:grpSp>
      <p:pic>
        <p:nvPicPr>
          <p:cNvPr id="6146" name="Picture 2" descr="Essay Vector Art, Icons, and Graphics for Free Download">
            <a:extLst>
              <a:ext uri="{FF2B5EF4-FFF2-40B4-BE49-F238E27FC236}">
                <a16:creationId xmlns:a16="http://schemas.microsoft.com/office/drawing/2014/main" xmlns="" id="{B0EBAC02-24CC-4E47-A665-FA5F68FAE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814" y="1992303"/>
            <a:ext cx="5829300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D06E9158-71D5-4CC1-BE40-CB25ADDCA330}"/>
              </a:ext>
            </a:extLst>
          </p:cNvPr>
          <p:cNvGrpSpPr/>
          <p:nvPr/>
        </p:nvGrpSpPr>
        <p:grpSpPr>
          <a:xfrm>
            <a:off x="223483" y="4706744"/>
            <a:ext cx="6255331" cy="1077218"/>
            <a:chOff x="3231132" y="2183733"/>
            <a:chExt cx="6255331" cy="107721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FE7829D0-4483-43B1-9FE4-FD8B01938805}"/>
                </a:ext>
              </a:extLst>
            </p:cNvPr>
            <p:cNvSpPr/>
            <p:nvPr/>
          </p:nvSpPr>
          <p:spPr>
            <a:xfrm>
              <a:off x="3231132" y="2183733"/>
              <a:ext cx="252218" cy="707887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620E708D-8226-4AB3-9CC1-54D2B1AEDF5C}"/>
                </a:ext>
              </a:extLst>
            </p:cNvPr>
            <p:cNvSpPr txBox="1"/>
            <p:nvPr/>
          </p:nvSpPr>
          <p:spPr>
            <a:xfrm>
              <a:off x="3678633" y="2183733"/>
              <a:ext cx="580783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Լինի թեմայի/էսսեի հիմնական գաղափարը </a:t>
              </a:r>
              <a:r>
                <a:rPr lang="en-GB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6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4A3B9DD-49C2-455D-AEC0-4B093FB9FB56}"/>
              </a:ext>
            </a:extLst>
          </p:cNvPr>
          <p:cNvSpPr txBox="1"/>
          <p:nvPr/>
        </p:nvSpPr>
        <p:spPr>
          <a:xfrm>
            <a:off x="0" y="0"/>
            <a:ext cx="8108515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Կառուցվածք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endParaRPr lang="hy-AM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087D527-3846-46B5-B1B2-EB8A23AF1BCD}"/>
              </a:ext>
            </a:extLst>
          </p:cNvPr>
          <p:cNvGrpSpPr/>
          <p:nvPr/>
        </p:nvGrpSpPr>
        <p:grpSpPr>
          <a:xfrm>
            <a:off x="-101970" y="867073"/>
            <a:ext cx="11342731" cy="1338827"/>
            <a:chOff x="402336" y="637186"/>
            <a:chExt cx="11342731" cy="133882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B51908B8-499B-4E71-A8C7-506690FCCD3C}"/>
                </a:ext>
              </a:extLst>
            </p:cNvPr>
            <p:cNvGrpSpPr/>
            <p:nvPr/>
          </p:nvGrpSpPr>
          <p:grpSpPr>
            <a:xfrm>
              <a:off x="402336" y="637186"/>
              <a:ext cx="6373368" cy="1338827"/>
              <a:chOff x="384048" y="775686"/>
              <a:chExt cx="6373368" cy="133882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xmlns="" id="{F06E6971-B884-4182-94E7-81DFE6CB6EF8}"/>
                  </a:ext>
                </a:extLst>
              </p:cNvPr>
              <p:cNvGrpSpPr/>
              <p:nvPr/>
            </p:nvGrpSpPr>
            <p:grpSpPr>
              <a:xfrm>
                <a:off x="384048" y="914184"/>
                <a:ext cx="720610" cy="1200329"/>
                <a:chOff x="374904" y="1407960"/>
                <a:chExt cx="720610" cy="1200329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xmlns="" id="{A3BBC6CB-B9C9-4C47-B4B7-2FEF8E0284BF}"/>
                    </a:ext>
                  </a:extLst>
                </p:cNvPr>
                <p:cNvSpPr/>
                <p:nvPr/>
              </p:nvSpPr>
              <p:spPr>
                <a:xfrm>
                  <a:off x="903490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xmlns="" id="{252C2143-7B35-4510-B86C-37184FCE3D7E}"/>
                    </a:ext>
                  </a:extLst>
                </p:cNvPr>
                <p:cNvSpPr txBox="1"/>
                <p:nvPr/>
              </p:nvSpPr>
              <p:spPr>
                <a:xfrm>
                  <a:off x="374904" y="1546460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1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xmlns="" id="{BE083351-C3A4-47AB-8005-F14999AA8432}"/>
                  </a:ext>
                </a:extLst>
              </p:cNvPr>
              <p:cNvSpPr/>
              <p:nvPr/>
            </p:nvSpPr>
            <p:spPr>
              <a:xfrm>
                <a:off x="1325880" y="775686"/>
                <a:ext cx="5431536" cy="1200328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Ներածություն կամ առաջին ակտ</a:t>
                </a: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D5F57768-9CD4-42A5-85EC-44EB494220FD}"/>
                </a:ext>
              </a:extLst>
            </p:cNvPr>
            <p:cNvSpPr/>
            <p:nvPr/>
          </p:nvSpPr>
          <p:spPr>
            <a:xfrm>
              <a:off x="6996926" y="665077"/>
              <a:ext cx="474814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28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Ի՞նչ, ե՞րբ, որտե՞ղ, ո՞վ 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Պետք է հետաքրքրի, պարզ լինի՝ ինչի մասին է խոսքը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B4BECC02-E8D3-4A15-8C00-4355AD3CA7A0}"/>
              </a:ext>
            </a:extLst>
          </p:cNvPr>
          <p:cNvGrpSpPr/>
          <p:nvPr/>
        </p:nvGrpSpPr>
        <p:grpSpPr>
          <a:xfrm>
            <a:off x="47319" y="4946361"/>
            <a:ext cx="11199496" cy="1465936"/>
            <a:chOff x="413079" y="3413326"/>
            <a:chExt cx="11199496" cy="1465936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DDB8C5FC-0790-41B0-AB47-2B4007E03F14}"/>
                </a:ext>
              </a:extLst>
            </p:cNvPr>
            <p:cNvGrpSpPr/>
            <p:nvPr/>
          </p:nvGrpSpPr>
          <p:grpSpPr>
            <a:xfrm>
              <a:off x="413079" y="3413326"/>
              <a:ext cx="6251187" cy="1465936"/>
              <a:chOff x="394791" y="636907"/>
              <a:chExt cx="6251187" cy="146593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xmlns="" id="{EF2B246A-B6CE-433C-897C-5372A5E3E8A8}"/>
                  </a:ext>
                </a:extLst>
              </p:cNvPr>
              <p:cNvGrpSpPr/>
              <p:nvPr/>
            </p:nvGrpSpPr>
            <p:grpSpPr>
              <a:xfrm>
                <a:off x="394791" y="636907"/>
                <a:ext cx="731184" cy="1200329"/>
                <a:chOff x="385647" y="1130683"/>
                <a:chExt cx="731184" cy="1200329"/>
              </a:xfrm>
            </p:grpSpPr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xmlns="" id="{E328D63C-2E96-452A-96BF-2FFC50342CBE}"/>
                    </a:ext>
                  </a:extLst>
                </p:cNvPr>
                <p:cNvSpPr/>
                <p:nvPr/>
              </p:nvSpPr>
              <p:spPr>
                <a:xfrm>
                  <a:off x="924807" y="1130683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xmlns="" id="{5153DDB6-0E7C-491C-9048-ADD10D37A8F5}"/>
                    </a:ext>
                  </a:extLst>
                </p:cNvPr>
                <p:cNvSpPr txBox="1"/>
                <p:nvPr/>
              </p:nvSpPr>
              <p:spPr>
                <a:xfrm>
                  <a:off x="385647" y="1269182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3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B985A932-7FC1-439B-BF26-E2806ED78642}"/>
                  </a:ext>
                </a:extLst>
              </p:cNvPr>
              <p:cNvSpPr/>
              <p:nvPr/>
            </p:nvSpPr>
            <p:spPr>
              <a:xfrm>
                <a:off x="1232730" y="636907"/>
                <a:ext cx="5413248" cy="1465936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Եզրակացություններ կամ վերջաբան 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C311BA23-0A51-4622-AE9E-14FC5509D547}"/>
                </a:ext>
              </a:extLst>
            </p:cNvPr>
            <p:cNvSpPr/>
            <p:nvPr/>
          </p:nvSpPr>
          <p:spPr>
            <a:xfrm>
              <a:off x="6905837" y="3551825"/>
              <a:ext cx="4706738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1.Ամփոփել՝ ընտրելով ձեր փաստարկը</a:t>
              </a:r>
            </a:p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2.Նոր այլընտրանք առաջարկել</a:t>
              </a:r>
            </a:p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3. Թողնել անավարտ՝ մտորելու համար</a:t>
              </a:r>
            </a:p>
          </p:txBody>
        </p:sp>
      </p:grpSp>
      <p:pic>
        <p:nvPicPr>
          <p:cNvPr id="7170" name="Picture 2" descr="Essay, paper, published, research, study icon - Download on Iconfinder">
            <a:extLst>
              <a:ext uri="{FF2B5EF4-FFF2-40B4-BE49-F238E27FC236}">
                <a16:creationId xmlns:a16="http://schemas.microsoft.com/office/drawing/2014/main" xmlns="" id="{77EF781D-C751-41C0-92FA-360F4F3F5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674" y="2499870"/>
            <a:ext cx="1308326" cy="130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CBE34074-DA20-47D6-A777-838FC91CBD9F}"/>
              </a:ext>
            </a:extLst>
          </p:cNvPr>
          <p:cNvGrpSpPr/>
          <p:nvPr/>
        </p:nvGrpSpPr>
        <p:grpSpPr>
          <a:xfrm>
            <a:off x="0" y="2607868"/>
            <a:ext cx="11288218" cy="1477328"/>
            <a:chOff x="36576" y="3055619"/>
            <a:chExt cx="11288218" cy="1477328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25DAB350-5B2B-4F21-83FC-AD0AF403C392}"/>
                </a:ext>
              </a:extLst>
            </p:cNvPr>
            <p:cNvGrpSpPr/>
            <p:nvPr/>
          </p:nvGrpSpPr>
          <p:grpSpPr>
            <a:xfrm>
              <a:off x="36576" y="3332618"/>
              <a:ext cx="9155931" cy="1200329"/>
              <a:chOff x="319220" y="2149962"/>
              <a:chExt cx="9155931" cy="1200329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xmlns="" id="{B137DCE0-B388-426A-9858-3DEBB8460A46}"/>
                  </a:ext>
                </a:extLst>
              </p:cNvPr>
              <p:cNvGrpSpPr/>
              <p:nvPr/>
            </p:nvGrpSpPr>
            <p:grpSpPr>
              <a:xfrm>
                <a:off x="319220" y="2149962"/>
                <a:ext cx="6361121" cy="1200329"/>
                <a:chOff x="300932" y="914184"/>
                <a:chExt cx="6361121" cy="1200329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xmlns="" id="{0B28E4A8-B9E6-4EC9-9779-916EFD57FF58}"/>
                    </a:ext>
                  </a:extLst>
                </p:cNvPr>
                <p:cNvGrpSpPr/>
                <p:nvPr/>
              </p:nvGrpSpPr>
              <p:grpSpPr>
                <a:xfrm>
                  <a:off x="300932" y="914184"/>
                  <a:ext cx="750629" cy="1200329"/>
                  <a:chOff x="291788" y="1407960"/>
                  <a:chExt cx="750629" cy="1200329"/>
                </a:xfrm>
              </p:grpSpPr>
              <p:sp>
                <p:nvSpPr>
                  <p:cNvPr id="34" name="Rectangle 33">
                    <a:extLst>
                      <a:ext uri="{FF2B5EF4-FFF2-40B4-BE49-F238E27FC236}">
                        <a16:creationId xmlns:a16="http://schemas.microsoft.com/office/drawing/2014/main" xmlns="" id="{DE2E69D8-C88C-45D4-A3C7-3994E82DD0A4}"/>
                      </a:ext>
                    </a:extLst>
                  </p:cNvPr>
                  <p:cNvSpPr/>
                  <p:nvPr/>
                </p:nvSpPr>
                <p:spPr>
                  <a:xfrm>
                    <a:off x="850393" y="1407960"/>
                    <a:ext cx="192024" cy="1200329"/>
                  </a:xfrm>
                  <a:prstGeom prst="rect">
                    <a:avLst/>
                  </a:prstGeom>
                  <a:solidFill>
                    <a:srgbClr val="FED834"/>
                  </a:solidFill>
                  <a:ln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>
                      <a:latin typeface="Sylfaen" panose="010A0502050306030303" pitchFamily="18" charset="0"/>
                    </a:endParaRPr>
                  </a:p>
                </p:txBody>
              </p:sp>
              <p:sp>
                <p:nvSpPr>
                  <p:cNvPr id="36" name="TextBox 35">
                    <a:extLst>
                      <a:ext uri="{FF2B5EF4-FFF2-40B4-BE49-F238E27FC236}">
                        <a16:creationId xmlns:a16="http://schemas.microsoft.com/office/drawing/2014/main" xmlns="" id="{BCD0A0EF-1B0F-489D-93A6-BD19B5CC15BB}"/>
                      </a:ext>
                    </a:extLst>
                  </p:cNvPr>
                  <p:cNvSpPr txBox="1"/>
                  <p:nvPr/>
                </p:nvSpPr>
                <p:spPr>
                  <a:xfrm>
                    <a:off x="291788" y="1546458"/>
                    <a:ext cx="521208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hy-AM" sz="5400" b="1" dirty="0">
                        <a:latin typeface="Sylfaen" panose="010A0502050306030303" pitchFamily="18" charset="0"/>
                      </a:rPr>
                      <a:t>2</a:t>
                    </a:r>
                    <a:endParaRPr lang="en-GB" sz="5400" b="1" dirty="0">
                      <a:latin typeface="Sylfaen" panose="010A0502050306030303" pitchFamily="18" charset="0"/>
                    </a:endParaRPr>
                  </a:p>
                </p:txBody>
              </p:sp>
            </p:grpSp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xmlns="" id="{2DEB0208-72FD-4756-B9DC-7939A443E0E3}"/>
                    </a:ext>
                  </a:extLst>
                </p:cNvPr>
                <p:cNvSpPr/>
                <p:nvPr/>
              </p:nvSpPr>
              <p:spPr>
                <a:xfrm>
                  <a:off x="1230517" y="1071250"/>
                  <a:ext cx="5431536" cy="1017234"/>
                </a:xfrm>
                <a:prstGeom prst="rect">
                  <a:avLst/>
                </a:prstGeom>
                <a:solidFill>
                  <a:srgbClr val="253137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hy-AM" sz="3200" dirty="0">
                      <a:latin typeface="Sylfaen" panose="010A0502050306030303" pitchFamily="18" charset="0"/>
                    </a:rPr>
                    <a:t>Հիմնական մաս կամ կուլմինացիա </a:t>
                  </a:r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27DA929C-C316-4730-952D-E60EA53F8D89}"/>
                  </a:ext>
                </a:extLst>
              </p:cNvPr>
              <p:cNvSpPr/>
              <p:nvPr/>
            </p:nvSpPr>
            <p:spPr>
              <a:xfrm>
                <a:off x="9290421" y="2426960"/>
                <a:ext cx="18473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endPara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endParaRP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25C901E1-0037-4487-8158-918F69331C87}"/>
                </a:ext>
              </a:extLst>
            </p:cNvPr>
            <p:cNvSpPr/>
            <p:nvPr/>
          </p:nvSpPr>
          <p:spPr>
            <a:xfrm>
              <a:off x="6576653" y="3055619"/>
              <a:ext cx="4748141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1.Փաստերի հիման վրա ձևակերպել խնդիրը/փաստարկը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2. Ներկայացնել այն տարբեր կողմերից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3. Զարգացնելով թեման՝ հանգել եզրակացության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574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283464" y="1059793"/>
            <a:ext cx="78260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y-AM" b="1" i="1" dirty="0">
                <a:latin typeface="Sylfaen" panose="010A0502050306030303" pitchFamily="18" charset="0"/>
              </a:rPr>
              <a:t>1․ Սկսելուց առաջ հստակ գաղափար ունեցիր, թե  ինչի մասին ես գրելու։</a:t>
            </a:r>
            <a:r>
              <a:rPr lang="hy-AM" b="1" dirty="0">
                <a:latin typeface="Sylfaen" panose="010A0502050306030303" pitchFamily="18" charset="0"/>
              </a:rPr>
              <a:t>    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թեմայի գերազանց իմացություն, տարբեր աղբյուրներ, նյութեր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2․ Գտի՛ր փաստարկների և անհատական մոտեցման լավագույն բալանսը:</a:t>
            </a:r>
            <a:r>
              <a:rPr lang="hy-AM" dirty="0">
                <a:latin typeface="Sylfaen" panose="010A0502050306030303" pitchFamily="18" charset="0"/>
              </a:rPr>
              <a:t> 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Փաստերը կարևոր են, բայց նույնքան կարևոր է քո վերաբերմունքը/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 տեսլականը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b="1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3․ Ներառի՛ր ցիտատներ, պատկերներ,  հղումներ։      </a:t>
            </a: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4․ Մի՛ ներառիր ավելորդ տեղեկատվություն</a:t>
            </a:r>
            <a:r>
              <a:rPr lang="hy-AM" b="1" dirty="0">
                <a:latin typeface="Sylfaen" panose="010A0502050306030303" pitchFamily="18" charset="0"/>
              </a:rPr>
              <a:t>։                                       </a:t>
            </a:r>
          </a:p>
          <a:p>
            <a:pPr algn="just"/>
            <a:r>
              <a:rPr lang="hy-AM" b="1" dirty="0">
                <a:latin typeface="Sylfaen" panose="010A0502050306030303" pitchFamily="18" charset="0"/>
              </a:rPr>
              <a:t>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այն ինչ գրում ես, պետք է տեղեկացնի և համոզի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5․ Ստուգի՛ր ու վերաստուգիր՛, սրբագրի՛ր։</a:t>
            </a:r>
            <a:r>
              <a:rPr lang="hy-AM" b="1" dirty="0">
                <a:latin typeface="Sylfaen" panose="010A0502050306030303" pitchFamily="18" charset="0"/>
              </a:rPr>
              <a:t>      </a:t>
            </a:r>
          </a:p>
          <a:p>
            <a:pPr algn="just"/>
            <a:r>
              <a:rPr lang="hy-AM" b="1" dirty="0">
                <a:latin typeface="Sylfaen" panose="010A0502050306030303" pitchFamily="18" charset="0"/>
              </a:rPr>
              <a:t>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գրագետ հայերենի/լեզվի օգտագործումը շատ կարևոր է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E0C62B-8C61-4D30-AB8D-AAF1DA6C55A9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GB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5 </a:t>
            </a:r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խորհուրդ էսսե գրողին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5122" name="Picture 2" descr="Free Icon | Recommendation">
            <a:extLst>
              <a:ext uri="{FF2B5EF4-FFF2-40B4-BE49-F238E27FC236}">
                <a16:creationId xmlns:a16="http://schemas.microsoft.com/office/drawing/2014/main" xmlns="" id="{54D51640-CB9E-4BDA-ABBD-514D0AC94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375" y="1883676"/>
            <a:ext cx="4323161" cy="432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9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E99CE8-E929-4CC2-8886-35CE2F8C4DC7}"/>
              </a:ext>
            </a:extLst>
          </p:cNvPr>
          <p:cNvSpPr txBox="1"/>
          <p:nvPr/>
        </p:nvSpPr>
        <p:spPr>
          <a:xfrm>
            <a:off x="0" y="31774"/>
            <a:ext cx="7907014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Տեխնիկական պահանջներ 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55471475-E62A-4E53-B007-35E0DFBA1D0F}"/>
              </a:ext>
            </a:extLst>
          </p:cNvPr>
          <p:cNvGrpSpPr/>
          <p:nvPr/>
        </p:nvGrpSpPr>
        <p:grpSpPr>
          <a:xfrm>
            <a:off x="247128" y="1279349"/>
            <a:ext cx="9042072" cy="939413"/>
            <a:chOff x="3231133" y="3343017"/>
            <a:chExt cx="6979095" cy="939413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xmlns="" id="{19413280-0B5C-4B7E-9883-167767454246}"/>
                </a:ext>
              </a:extLst>
            </p:cNvPr>
            <p:cNvSpPr/>
            <p:nvPr/>
          </p:nvSpPr>
          <p:spPr>
            <a:xfrm>
              <a:off x="3231133" y="3498756"/>
              <a:ext cx="17649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E97BB345-42EE-4AEB-BCF3-D3E257A5DFD9}"/>
                </a:ext>
              </a:extLst>
            </p:cNvPr>
            <p:cNvSpPr txBox="1"/>
            <p:nvPr/>
          </p:nvSpPr>
          <p:spPr>
            <a:xfrm>
              <a:off x="3558285" y="3343017"/>
              <a:ext cx="66519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Համակարգչով տպված /</a:t>
              </a:r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հեռախոսով՝ ոչ</a:t>
              </a:r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/</a:t>
              </a:r>
              <a:endParaRPr lang="en-GB" sz="3200" dirty="0">
                <a:solidFill>
                  <a:srgbClr val="0078E6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24695A65-87FC-4A67-BBB6-8242B2DC136A}"/>
              </a:ext>
            </a:extLst>
          </p:cNvPr>
          <p:cNvGrpSpPr/>
          <p:nvPr/>
        </p:nvGrpSpPr>
        <p:grpSpPr>
          <a:xfrm>
            <a:off x="223483" y="2811039"/>
            <a:ext cx="6833088" cy="1077218"/>
            <a:chOff x="3231132" y="860438"/>
            <a:chExt cx="6194918" cy="107721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99530D56-0936-4424-BB55-CD902EE64C78}"/>
                </a:ext>
              </a:extLst>
            </p:cNvPr>
            <p:cNvSpPr/>
            <p:nvPr/>
          </p:nvSpPr>
          <p:spPr>
            <a:xfrm>
              <a:off x="3231132" y="1007210"/>
              <a:ext cx="22866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202C480C-284D-4A8F-AD8B-7866C70D2FDF}"/>
                </a:ext>
              </a:extLst>
            </p:cNvPr>
            <p:cNvSpPr txBox="1"/>
            <p:nvPr/>
          </p:nvSpPr>
          <p:spPr>
            <a:xfrm>
              <a:off x="3676764" y="860438"/>
              <a:ext cx="57492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Կիրառվող ֆոնտ՝ </a:t>
              </a:r>
              <a:r>
                <a:rPr lang="en-US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Sylfaen, </a:t>
              </a:r>
              <a:endParaRPr lang="hy-AM" sz="3200" dirty="0">
                <a:solidFill>
                  <a:srgbClr val="09AB18"/>
                </a:solidFill>
                <a:latin typeface="Sylfaen" panose="010A0502050306030303" pitchFamily="18" charset="0"/>
              </a:endParaRPr>
            </a:p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Տառաչափ՝ 12</a:t>
              </a:r>
            </a:p>
          </p:txBody>
        </p:sp>
      </p:grpSp>
      <p:pic>
        <p:nvPicPr>
          <p:cNvPr id="6146" name="Picture 2" descr="Computer">
            <a:extLst>
              <a:ext uri="{FF2B5EF4-FFF2-40B4-BE49-F238E27FC236}">
                <a16:creationId xmlns:a16="http://schemas.microsoft.com/office/drawing/2014/main" xmlns="" id="{B0EBAC02-24CC-4E47-A665-FA5F68FAE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 bwMode="auto">
          <a:xfrm>
            <a:off x="7093176" y="1992303"/>
            <a:ext cx="4600575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D06E9158-71D5-4CC1-BE40-CB25ADDCA330}"/>
              </a:ext>
            </a:extLst>
          </p:cNvPr>
          <p:cNvGrpSpPr/>
          <p:nvPr/>
        </p:nvGrpSpPr>
        <p:grpSpPr>
          <a:xfrm>
            <a:off x="223483" y="4706744"/>
            <a:ext cx="5872517" cy="707887"/>
            <a:chOff x="3231132" y="2183733"/>
            <a:chExt cx="5872517" cy="70788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FE7829D0-4483-43B1-9FE4-FD8B01938805}"/>
                </a:ext>
              </a:extLst>
            </p:cNvPr>
            <p:cNvSpPr/>
            <p:nvPr/>
          </p:nvSpPr>
          <p:spPr>
            <a:xfrm>
              <a:off x="3231132" y="2183733"/>
              <a:ext cx="252218" cy="707887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620E708D-8226-4AB3-9CC1-54D2B1AEDF5C}"/>
                </a:ext>
              </a:extLst>
            </p:cNvPr>
            <p:cNvSpPr txBox="1"/>
            <p:nvPr/>
          </p:nvSpPr>
          <p:spPr>
            <a:xfrm>
              <a:off x="3579178" y="2183733"/>
              <a:ext cx="55244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Ոչ ավել քան 3 էջ </a:t>
              </a:r>
              <a:r>
                <a:rPr lang="en-GB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072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8D99121-E28C-420A-974D-28F423315D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77B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xmlns="" id="{7BFED346-0876-4A4F-8EB2-FD22C539E90C}"/>
              </a:ext>
            </a:extLst>
          </p:cNvPr>
          <p:cNvSpPr/>
          <p:nvPr/>
        </p:nvSpPr>
        <p:spPr>
          <a:xfrm>
            <a:off x="4244196" y="71898"/>
            <a:ext cx="794780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/>
            <a:endParaRPr sz="135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2" descr="https://www.dvv-international.de/fileadmin/files/Inhalte_Bilder_und_Dokumente/Corporate_Design/dvvi_int_claim_logo/Internet/dvvi_int_claim_logo_RGB_neg_ver.png">
            <a:extLst>
              <a:ext uri="{FF2B5EF4-FFF2-40B4-BE49-F238E27FC236}">
                <a16:creationId xmlns:a16="http://schemas.microsoft.com/office/drawing/2014/main" xmlns="" id="{C401EEA2-CDC6-4AFB-A81C-C2387D2B6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84" y="40260"/>
            <a:ext cx="4536980" cy="262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AF4C0A3-67B5-4046-B4AB-C01665A1C6E9}"/>
              </a:ext>
            </a:extLst>
          </p:cNvPr>
          <p:cNvSpPr txBox="1"/>
          <p:nvPr/>
        </p:nvSpPr>
        <p:spPr>
          <a:xfrm>
            <a:off x="3979921" y="2098591"/>
            <a:ext cx="57090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</a:rPr>
              <a:t>Շնորհակալություն</a:t>
            </a:r>
          </a:p>
          <a:p>
            <a:pPr algn="ctr"/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</a:rPr>
              <a:t>Հարցե՞ր</a:t>
            </a:r>
            <a:endParaRPr lang="en-GB" sz="3600" b="1" dirty="0">
              <a:solidFill>
                <a:srgbClr val="072E5D"/>
              </a:solidFill>
              <a:latin typeface="Sylfaen" panose="010A0502050306030303" pitchFamily="18" charset="0"/>
            </a:endParaRPr>
          </a:p>
          <a:p>
            <a:pPr algn="ctr"/>
            <a:endParaRPr lang="en-GB" sz="3600" b="1" dirty="0">
              <a:solidFill>
                <a:srgbClr val="072E5D"/>
              </a:solidFill>
              <a:latin typeface="Sylfaen" panose="010A0502050306030303" pitchFamily="18" charset="0"/>
            </a:endParaRPr>
          </a:p>
          <a:p>
            <a:pPr algn="ctr"/>
            <a:r>
              <a:rPr lang="en-GB" sz="3600" b="1" dirty="0">
                <a:solidFill>
                  <a:srgbClr val="072E5D"/>
                </a:solidFill>
                <a:latin typeface="Sylfaen" panose="010A0502050306030303" pitchFamily="18" charset="0"/>
                <a:sym typeface="Wingdings" panose="05000000000000000000" pitchFamily="2" charset="2"/>
              </a:rPr>
              <a:t></a:t>
            </a:r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  <a:sym typeface="Wingdings" panose="05000000000000000000" pitchFamily="2" charset="2"/>
              </a:rPr>
              <a:t> Իսկ հիմա՝ օրինակ</a:t>
            </a:r>
            <a:endParaRPr lang="en-GB" sz="36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18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973DDA3-355C-4646-AC2D-1903988B68BA}"/>
              </a:ext>
            </a:extLst>
          </p:cNvPr>
          <p:cNvSpPr txBox="1"/>
          <p:nvPr/>
        </p:nvSpPr>
        <p:spPr>
          <a:xfrm>
            <a:off x="35492" y="16061"/>
            <a:ext cx="5003868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ՊԱՏՄՈՒԹՅՈՒՆ</a:t>
            </a:r>
            <a:endParaRPr lang="en-US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0FE18C1-79E1-4A6D-BA3B-99A3F8131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2" y="875448"/>
            <a:ext cx="3419604" cy="1542175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AB3ADE13-9ADE-4724-94CB-FB9D8D02B05A}"/>
              </a:ext>
            </a:extLst>
          </p:cNvPr>
          <p:cNvGrpSpPr/>
          <p:nvPr/>
        </p:nvGrpSpPr>
        <p:grpSpPr>
          <a:xfrm>
            <a:off x="121684" y="3345964"/>
            <a:ext cx="2784506" cy="468899"/>
            <a:chOff x="159186" y="3061329"/>
            <a:chExt cx="2784506" cy="46889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14ACD4D1-352A-4023-8947-41C7EFD7DA35}"/>
                </a:ext>
              </a:extLst>
            </p:cNvPr>
            <p:cNvSpPr txBox="1"/>
            <p:nvPr/>
          </p:nvSpPr>
          <p:spPr>
            <a:xfrm>
              <a:off x="264516" y="3142973"/>
              <a:ext cx="2679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Ֆոտո լրագրություն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BF24E21-C416-4553-A707-2EECF9EB15BB}"/>
                </a:ext>
              </a:extLst>
            </p:cNvPr>
            <p:cNvSpPr/>
            <p:nvPr/>
          </p:nvSpPr>
          <p:spPr>
            <a:xfrm>
              <a:off x="159186" y="3061329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77EED714-BA85-4E89-96F2-A3016DB2B327}"/>
              </a:ext>
            </a:extLst>
          </p:cNvPr>
          <p:cNvGrpSpPr/>
          <p:nvPr/>
        </p:nvGrpSpPr>
        <p:grpSpPr>
          <a:xfrm>
            <a:off x="134771" y="4180547"/>
            <a:ext cx="5252039" cy="923330"/>
            <a:chOff x="155010" y="3784968"/>
            <a:chExt cx="5252039" cy="92333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C68487A-64B7-46AC-B94D-7BFDAF4A79B1}"/>
                </a:ext>
              </a:extLst>
            </p:cNvPr>
            <p:cNvSpPr txBox="1"/>
            <p:nvPr/>
          </p:nvSpPr>
          <p:spPr>
            <a:xfrm>
              <a:off x="309755" y="3784968"/>
              <a:ext cx="50972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Լուսանկարների ոչ պատահական, որոշակի</a:t>
              </a:r>
              <a:endParaRPr lang="en-US" dirty="0">
                <a:latin typeface="Sylfaen" panose="010A0502050306030303" pitchFamily="18" charset="0"/>
              </a:endParaRPr>
            </a:p>
            <a:p>
              <a:r>
                <a:rPr lang="hy-AM" dirty="0">
                  <a:latin typeface="Sylfaen" panose="010A0502050306030303" pitchFamily="18" charset="0"/>
                </a:rPr>
                <a:t> տրամաբանությամբ պատրաստված շարք, </a:t>
              </a:r>
              <a:endParaRPr lang="en-US" dirty="0">
                <a:latin typeface="Sylfaen" panose="010A0502050306030303" pitchFamily="18" charset="0"/>
              </a:endParaRPr>
            </a:p>
            <a:p>
              <a:r>
                <a:rPr lang="hy-AM" dirty="0">
                  <a:latin typeface="Sylfaen" panose="010A0502050306030303" pitchFamily="18" charset="0"/>
                </a:rPr>
                <a:t>որը պատմություն է ներկայացնում </a:t>
              </a:r>
              <a:r>
                <a:rPr lang="en-US" dirty="0">
                  <a:latin typeface="Sylfaen" panose="010A0502050306030303" pitchFamily="18" charset="0"/>
                </a:rPr>
                <a:t>(10 </a:t>
              </a:r>
              <a:r>
                <a:rPr lang="hy-AM" dirty="0">
                  <a:latin typeface="Sylfaen" panose="010A0502050306030303" pitchFamily="18" charset="0"/>
                </a:rPr>
                <a:t>նկար</a:t>
              </a:r>
              <a:r>
                <a:rPr lang="en-US" dirty="0">
                  <a:latin typeface="Sylfaen" panose="010A0502050306030303" pitchFamily="18" charset="0"/>
                </a:rPr>
                <a:t>)</a:t>
              </a:r>
              <a:r>
                <a:rPr lang="hy-AM" dirty="0">
                  <a:latin typeface="Sylfaen" panose="010A0502050306030303" pitchFamily="18" charset="0"/>
                </a:rPr>
                <a:t> 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0271F1E7-3345-4B4C-BB5D-C94140E8164B}"/>
                </a:ext>
              </a:extLst>
            </p:cNvPr>
            <p:cNvSpPr/>
            <p:nvPr/>
          </p:nvSpPr>
          <p:spPr>
            <a:xfrm>
              <a:off x="155010" y="3829862"/>
              <a:ext cx="134464" cy="83785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5EC5A5E0-29F2-4081-A186-3D65307A2005}"/>
              </a:ext>
            </a:extLst>
          </p:cNvPr>
          <p:cNvGrpSpPr/>
          <p:nvPr/>
        </p:nvGrpSpPr>
        <p:grpSpPr>
          <a:xfrm>
            <a:off x="134771" y="5513653"/>
            <a:ext cx="5707340" cy="468899"/>
            <a:chOff x="134771" y="6164829"/>
            <a:chExt cx="5707340" cy="46889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438742C8-B777-407D-9BFC-A16A132F0F41}"/>
                </a:ext>
              </a:extLst>
            </p:cNvPr>
            <p:cNvSpPr txBox="1"/>
            <p:nvPr/>
          </p:nvSpPr>
          <p:spPr>
            <a:xfrm>
              <a:off x="302337" y="6233618"/>
              <a:ext cx="5539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Լուսանկարների և տեքստի համադրություն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A7D66A57-FAC7-4658-A075-A40BB63CAD2D}"/>
                </a:ext>
              </a:extLst>
            </p:cNvPr>
            <p:cNvSpPr/>
            <p:nvPr/>
          </p:nvSpPr>
          <p:spPr>
            <a:xfrm>
              <a:off x="134771" y="6164829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44A753E-372D-42F1-B5E0-B04A344364B6}"/>
              </a:ext>
            </a:extLst>
          </p:cNvPr>
          <p:cNvSpPr/>
          <p:nvPr/>
        </p:nvSpPr>
        <p:spPr>
          <a:xfrm>
            <a:off x="5548671" y="2870906"/>
            <a:ext cx="136270" cy="398709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E747F3A-ABD6-464D-9E15-81E55C8CFA4D}"/>
              </a:ext>
            </a:extLst>
          </p:cNvPr>
          <p:cNvSpPr txBox="1"/>
          <p:nvPr/>
        </p:nvSpPr>
        <p:spPr>
          <a:xfrm>
            <a:off x="7152640" y="16061"/>
            <a:ext cx="5003868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ՎԻԴԵՈ ՊԱՏՄՈՒԹՅՈՒՆ</a:t>
            </a:r>
            <a:endParaRPr lang="en-US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47B45701-EB6B-41D0-A7CB-7F469D38EF67}"/>
              </a:ext>
            </a:extLst>
          </p:cNvPr>
          <p:cNvGrpSpPr/>
          <p:nvPr/>
        </p:nvGrpSpPr>
        <p:grpSpPr>
          <a:xfrm>
            <a:off x="5818312" y="3208195"/>
            <a:ext cx="6252004" cy="927426"/>
            <a:chOff x="5818312" y="3208195"/>
            <a:chExt cx="6252004" cy="92742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36EB30BA-D754-4680-B767-BB6E48361FEF}"/>
                </a:ext>
              </a:extLst>
            </p:cNvPr>
            <p:cNvSpPr txBox="1"/>
            <p:nvPr/>
          </p:nvSpPr>
          <p:spPr>
            <a:xfrm>
              <a:off x="5974316" y="3208195"/>
              <a:ext cx="60960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b="1" dirty="0">
                  <a:solidFill>
                    <a:schemeClr val="accent1">
                      <a:lumMod val="75000"/>
                    </a:schemeClr>
                  </a:solidFill>
                  <a:latin typeface="Sylfaen" panose="010A0502050306030303" pitchFamily="18" charset="0"/>
                </a:rPr>
                <a:t>Նարրատիվ վիդեո </a:t>
              </a:r>
              <a:r>
                <a:rPr lang="hy-AM" dirty="0">
                  <a:latin typeface="Sylfaen" panose="010A0502050306030303" pitchFamily="18" charset="0"/>
                </a:rPr>
                <a:t>– պատմություն է, որը պարունակում է պատումներին բնորոշ դասական տարրեր՝ կերպարներ, կոնֆլիկտ, լուծում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DD44BDA6-D060-4294-8903-221B8502C889}"/>
                </a:ext>
              </a:extLst>
            </p:cNvPr>
            <p:cNvSpPr/>
            <p:nvPr/>
          </p:nvSpPr>
          <p:spPr>
            <a:xfrm>
              <a:off x="5818312" y="3212291"/>
              <a:ext cx="129278" cy="92333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887C810C-B45C-4A01-8585-6E6D873CDF80}"/>
              </a:ext>
            </a:extLst>
          </p:cNvPr>
          <p:cNvGrpSpPr/>
          <p:nvPr/>
        </p:nvGrpSpPr>
        <p:grpSpPr>
          <a:xfrm>
            <a:off x="5838046" y="5555984"/>
            <a:ext cx="4258062" cy="468899"/>
            <a:chOff x="5838046" y="5555984"/>
            <a:chExt cx="4258062" cy="46889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9EEFDA25-4CBF-427E-B12A-77930DEC66C0}"/>
                </a:ext>
              </a:extLst>
            </p:cNvPr>
            <p:cNvSpPr txBox="1"/>
            <p:nvPr/>
          </p:nvSpPr>
          <p:spPr>
            <a:xfrm>
              <a:off x="5981308" y="5555984"/>
              <a:ext cx="4114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Տևողությունը՝ ոչ ավել, քան 5-7 րոպե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328D09A8-3DD7-489B-B9F4-80624F3056C2}"/>
                </a:ext>
              </a:extLst>
            </p:cNvPr>
            <p:cNvSpPr/>
            <p:nvPr/>
          </p:nvSpPr>
          <p:spPr>
            <a:xfrm>
              <a:off x="5838046" y="5555984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92458CBE-2B95-431E-A08D-73C7841A41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381" y="610267"/>
            <a:ext cx="3449320" cy="2054513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2FCD79FD-2557-4F36-846B-C9F31F8D845B}"/>
              </a:ext>
            </a:extLst>
          </p:cNvPr>
          <p:cNvGrpSpPr/>
          <p:nvPr/>
        </p:nvGrpSpPr>
        <p:grpSpPr>
          <a:xfrm>
            <a:off x="3376592" y="659514"/>
            <a:ext cx="5438816" cy="2052614"/>
            <a:chOff x="3454528" y="818293"/>
            <a:chExt cx="5438816" cy="205261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8449C34F-82E8-4EB8-8F90-DE56A8679438}"/>
                </a:ext>
              </a:extLst>
            </p:cNvPr>
            <p:cNvSpPr txBox="1"/>
            <p:nvPr/>
          </p:nvSpPr>
          <p:spPr>
            <a:xfrm>
              <a:off x="3454528" y="818293"/>
              <a:ext cx="5438816" cy="205261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E6360C02-C22F-49A7-B079-ED8C3B8BA1A3}"/>
                </a:ext>
              </a:extLst>
            </p:cNvPr>
            <p:cNvSpPr txBox="1"/>
            <p:nvPr/>
          </p:nvSpPr>
          <p:spPr>
            <a:xfrm>
              <a:off x="3771294" y="1530104"/>
              <a:ext cx="48052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Տեսողական պատումի </a:t>
              </a:r>
              <a:r>
                <a:rPr lang="en-US" dirty="0">
                  <a:latin typeface="Sylfaen" panose="010A0502050306030303" pitchFamily="18" charset="0"/>
                </a:rPr>
                <a:t>(storytelling)</a:t>
              </a:r>
              <a:r>
                <a:rPr lang="hy-AM" dirty="0">
                  <a:latin typeface="Sylfaen" panose="010A0502050306030303" pitchFamily="18" charset="0"/>
                </a:rPr>
                <a:t> արվեստ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CF7368A-12E2-4D7C-9C3E-911ECFDB7910}"/>
                </a:ext>
              </a:extLst>
            </p:cNvPr>
            <p:cNvSpPr/>
            <p:nvPr/>
          </p:nvSpPr>
          <p:spPr>
            <a:xfrm>
              <a:off x="3615277" y="1530104"/>
              <a:ext cx="156017" cy="3410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A4A90328-22C4-4CA0-8009-FC06F91454B0}"/>
                </a:ext>
              </a:extLst>
            </p:cNvPr>
            <p:cNvSpPr txBox="1"/>
            <p:nvPr/>
          </p:nvSpPr>
          <p:spPr>
            <a:xfrm>
              <a:off x="3710003" y="2040011"/>
              <a:ext cx="5122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Երբեմն ասելիքը լսարանին հասցնելու ավելի գրավիչ ձևաչափ, քան պարզապես տեքստը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4B0EC82B-7D5E-4EAE-A301-2B11A3C3D7D1}"/>
                </a:ext>
              </a:extLst>
            </p:cNvPr>
            <p:cNvSpPr/>
            <p:nvPr/>
          </p:nvSpPr>
          <p:spPr>
            <a:xfrm>
              <a:off x="3615277" y="2056664"/>
              <a:ext cx="146825" cy="66118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74272174-DE54-4AEC-AB0E-881E00B10828}"/>
                </a:ext>
              </a:extLst>
            </p:cNvPr>
            <p:cNvSpPr txBox="1"/>
            <p:nvPr/>
          </p:nvSpPr>
          <p:spPr>
            <a:xfrm>
              <a:off x="4370454" y="1016678"/>
              <a:ext cx="3962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Տեսողական հաղորդագրություն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7B6014A4-22A6-4BE8-A7CA-1319B3B53776}"/>
                </a:ext>
              </a:extLst>
            </p:cNvPr>
            <p:cNvSpPr/>
            <p:nvPr/>
          </p:nvSpPr>
          <p:spPr>
            <a:xfrm>
              <a:off x="4191720" y="1019402"/>
              <a:ext cx="157561" cy="36388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BB799D3A-72BC-4D38-BC53-3DE0BDC2DFB2}"/>
              </a:ext>
            </a:extLst>
          </p:cNvPr>
          <p:cNvGrpSpPr/>
          <p:nvPr/>
        </p:nvGrpSpPr>
        <p:grpSpPr>
          <a:xfrm>
            <a:off x="5818312" y="4480032"/>
            <a:ext cx="6338196" cy="646331"/>
            <a:chOff x="5818312" y="4480032"/>
            <a:chExt cx="6338196" cy="64633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BACD70F6-6960-4742-894E-1F5D45319256}"/>
                </a:ext>
              </a:extLst>
            </p:cNvPr>
            <p:cNvSpPr/>
            <p:nvPr/>
          </p:nvSpPr>
          <p:spPr>
            <a:xfrm>
              <a:off x="5818312" y="4529225"/>
              <a:ext cx="136270" cy="59713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88733026-E08F-49F5-9287-95EAA0843672}"/>
                </a:ext>
              </a:extLst>
            </p:cNvPr>
            <p:cNvSpPr txBox="1"/>
            <p:nvPr/>
          </p:nvSpPr>
          <p:spPr>
            <a:xfrm>
              <a:off x="5961020" y="4480032"/>
              <a:ext cx="61954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Հաղորդում է իրադարձությունների հաջորդականություն, որոնք նշանակություն ունեն դիտողի համար։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3003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330D241-E728-42E3-BF88-C21592982D56}"/>
              </a:ext>
            </a:extLst>
          </p:cNvPr>
          <p:cNvSpPr txBox="1"/>
          <p:nvPr/>
        </p:nvSpPr>
        <p:spPr>
          <a:xfrm>
            <a:off x="6139728" y="1452619"/>
            <a:ext cx="5605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1․ Ի՞նչ է պարզվել հետազոտության ընթացքում, </a:t>
            </a:r>
          </a:p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ի՞նչ նյութ է հավաքվել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63C1870-4C30-4C70-8524-09FE212BA0FA}"/>
              </a:ext>
            </a:extLst>
          </p:cNvPr>
          <p:cNvSpPr txBox="1"/>
          <p:nvPr/>
        </p:nvSpPr>
        <p:spPr>
          <a:xfrm>
            <a:off x="6139727" y="3554259"/>
            <a:ext cx="61601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3․ Նախապես կազմել հնարավոր կադրերի / նկարահանվող տեսարանների ցանկ․ պատրաստել սցենար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D55BB35-A614-477E-86F5-E8CB7A401ABE}"/>
              </a:ext>
            </a:extLst>
          </p:cNvPr>
          <p:cNvSpPr txBox="1"/>
          <p:nvPr/>
        </p:nvSpPr>
        <p:spPr>
          <a:xfrm>
            <a:off x="744220" y="2187716"/>
            <a:ext cx="1805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D04CF8D-D533-4BC0-9C52-48634F498749}"/>
              </a:ext>
            </a:extLst>
          </p:cNvPr>
          <p:cNvSpPr txBox="1"/>
          <p:nvPr/>
        </p:nvSpPr>
        <p:spPr>
          <a:xfrm>
            <a:off x="6139727" y="2436861"/>
            <a:ext cx="4652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2․ Որոշել պատմության թեման, հիմնական պատումը, բուն ասելիքը 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1B6519B6-263F-4FF1-8CAC-2C935100030B}"/>
              </a:ext>
            </a:extLst>
          </p:cNvPr>
          <p:cNvSpPr/>
          <p:nvPr/>
        </p:nvSpPr>
        <p:spPr>
          <a:xfrm>
            <a:off x="128993" y="6372857"/>
            <a:ext cx="11846560" cy="7456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18AF8F6-10FD-46C7-A521-CB96B418DE93}"/>
              </a:ext>
            </a:extLst>
          </p:cNvPr>
          <p:cNvSpPr txBox="1"/>
          <p:nvPr/>
        </p:nvSpPr>
        <p:spPr>
          <a:xfrm>
            <a:off x="6139727" y="4979434"/>
            <a:ext cx="5996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4․ Ստանալ մարդկանց գրավոր / բանավոր համաձայնությունը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D970426-42A2-4625-A4D2-11A6392E8BDF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և ՎԻԴԵՈ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ՆԱԽԱՊԱՏՐԱՍՏՈՒՄ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F632295-8249-4905-981A-502B4E60E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2" y="1802582"/>
            <a:ext cx="5870661" cy="330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04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1901A2-7D4F-4815-BDEF-4464FB0C586E}"/>
              </a:ext>
            </a:extLst>
          </p:cNvPr>
          <p:cNvSpPr txBox="1"/>
          <p:nvPr/>
        </p:nvSpPr>
        <p:spPr>
          <a:xfrm>
            <a:off x="162709" y="1220584"/>
            <a:ext cx="536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1․ Անհրաժեշտ է նախապես կազմել կադրերի ցանկ, սակայն կարևոր է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որսալ պահը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ED02E33-7370-497D-B8F7-00ADE38C176D}"/>
              </a:ext>
            </a:extLst>
          </p:cNvPr>
          <p:cNvSpPr txBox="1"/>
          <p:nvPr/>
        </p:nvSpPr>
        <p:spPr>
          <a:xfrm>
            <a:off x="175806" y="1986271"/>
            <a:ext cx="5252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2․ Շատ լուսանկարներ անել, բայց ընտրել միայն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լավագույնները՝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առավելագույնը 10 լուսանկար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4513F2E-8627-46B0-9AF1-2E01DE4ACBFB}"/>
              </a:ext>
            </a:extLst>
          </p:cNvPr>
          <p:cNvSpPr txBox="1"/>
          <p:nvPr/>
        </p:nvSpPr>
        <p:spPr>
          <a:xfrm>
            <a:off x="172720" y="2647078"/>
            <a:ext cx="5011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3․ Լուսանկարել գործողություն, բեմադրված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տեսարան, միջավայր, դետալներ, մոտիկից և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հեռվից, տարբեր դիտանկյուններից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26341DF-FE44-43DF-93D8-181F6E1F31E8}"/>
              </a:ext>
            </a:extLst>
          </p:cNvPr>
          <p:cNvSpPr txBox="1"/>
          <p:nvPr/>
        </p:nvSpPr>
        <p:spPr>
          <a:xfrm>
            <a:off x="172720" y="4744856"/>
            <a:ext cx="5577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5․ Ուշադրություն դարձնել միջավայրին,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կադրում հայտնված դետալներին, որպեսզի դրանք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չաղավաղեն լուսանկարի «պատմությունը», այլ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ավելի ընդգծեն այն 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825078-BECD-4C26-ABBC-39A7DA7BA73F}"/>
              </a:ext>
            </a:extLst>
          </p:cNvPr>
          <p:cNvSpPr txBox="1"/>
          <p:nvPr/>
        </p:nvSpPr>
        <p:spPr>
          <a:xfrm>
            <a:off x="162709" y="5945185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6․ Ցույց տալ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էմոցիաներ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C5306F2-2343-4434-92FB-D8C8F22655F5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ԸՆԹԱՑՔ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634D360-7C67-4895-A1E6-8EAFACEA6C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323" y="1228979"/>
            <a:ext cx="4114800" cy="23199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552E688-FA5B-43C9-A61E-98840A76F9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471" y="3094142"/>
            <a:ext cx="3133026" cy="36415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2051AA3-B71A-4DDC-94EE-9F5727FA27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560" y="3821526"/>
            <a:ext cx="2967365" cy="2910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AE07E50-4EE0-4BB0-ADD7-6FDDB19792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62" y="738605"/>
            <a:ext cx="3780118" cy="25704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C8301AE-C1D1-425B-9789-17E9D2AE0F30}"/>
              </a:ext>
            </a:extLst>
          </p:cNvPr>
          <p:cNvSpPr txBox="1"/>
          <p:nvPr/>
        </p:nvSpPr>
        <p:spPr>
          <a:xfrm>
            <a:off x="172720" y="3663621"/>
            <a:ext cx="5811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4․ Հուշարձան լուսանկարելիս ուշադրություն դարձնել միջավայրին, լուսանկարել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ամբողջությամբ</a:t>
            </a:r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 և կարևոր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դետալները</a:t>
            </a:r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, հատկապես գրառումները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F09C6A8-A04A-4C5D-95EF-442284037B4D}"/>
              </a:ext>
            </a:extLst>
          </p:cNvPr>
          <p:cNvSpPr txBox="1"/>
          <p:nvPr/>
        </p:nvSpPr>
        <p:spPr>
          <a:xfrm>
            <a:off x="162709" y="6371699"/>
            <a:ext cx="5190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7․ Ոչ միայն էսթետիկա, այլևս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վավերագրում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55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5FA5A30-9FD3-4CB1-9277-853312770CEF}"/>
              </a:ext>
            </a:extLst>
          </p:cNvPr>
          <p:cNvSpPr txBox="1"/>
          <p:nvPr/>
        </p:nvSpPr>
        <p:spPr>
          <a:xfrm>
            <a:off x="497840" y="4925943"/>
            <a:ext cx="1095248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Կարող է ներկայացվել որպես լուսանկարների շարք + տեքստ, սահիկահանդես վիդեո + պատմող ձայն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38B914F-0D04-41B7-B54A-55607393C1F9}"/>
              </a:ext>
            </a:extLst>
          </p:cNvPr>
          <p:cNvSpPr txBox="1"/>
          <p:nvPr/>
        </p:nvSpPr>
        <p:spPr>
          <a:xfrm>
            <a:off x="497840" y="3849970"/>
            <a:ext cx="1095248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Յուրաքանչյուր լուսանկարի համար գրել պարզ, կրեատիվ նկարագրող / բացատրող տեքստ - </a:t>
            </a:r>
            <a:r>
              <a:rPr lang="en-US" dirty="0">
                <a:latin typeface="Sylfaen" panose="010A0502050306030303" pitchFamily="18" charset="0"/>
              </a:rPr>
              <a:t>caption</a:t>
            </a:r>
            <a:r>
              <a:rPr lang="hy-AM" dirty="0">
                <a:latin typeface="Sylfaen" panose="010A0502050306030303" pitchFamily="18" charset="0"/>
              </a:rPr>
              <a:t>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ո՞վ, ի՞նչ է տեղի ունենում, որտե՞ղ, ե՞րբ, ինչո՞ւ, կարևոր մանրամասներ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F0791B1-7E8D-4DE4-A3D5-E7CD686866E8}"/>
              </a:ext>
            </a:extLst>
          </p:cNvPr>
          <p:cNvSpPr txBox="1"/>
          <p:nvPr/>
        </p:nvSpPr>
        <p:spPr>
          <a:xfrm>
            <a:off x="497840" y="1857834"/>
            <a:ext cx="685800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Գրել պատմությունը բառերով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ոչ շատ երկար, ոչ շատ հակիրճ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2D88C26-BD07-4316-99F2-09EAF20F473A}"/>
              </a:ext>
            </a:extLst>
          </p:cNvPr>
          <p:cNvSpPr txBox="1"/>
          <p:nvPr/>
        </p:nvSpPr>
        <p:spPr>
          <a:xfrm>
            <a:off x="489010" y="2606361"/>
            <a:ext cx="6808527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Ֆոտո պատմությունը պետք է ունենա՝</a:t>
            </a:r>
          </a:p>
          <a:p>
            <a:r>
              <a:rPr lang="hy-AM" b="1" dirty="0">
                <a:latin typeface="Sylfaen" panose="010A0502050306030303" pitchFamily="18" charset="0"/>
              </a:rPr>
              <a:t>սկիզբ </a:t>
            </a:r>
            <a:r>
              <a:rPr lang="en-US" b="1" dirty="0">
                <a:latin typeface="Sylfaen" panose="010A0502050306030303" pitchFamily="18" charset="0"/>
              </a:rPr>
              <a:t>(1 </a:t>
            </a:r>
            <a:r>
              <a:rPr lang="hy-AM" b="1" dirty="0">
                <a:latin typeface="Sylfaen" panose="010A0502050306030303" pitchFamily="18" charset="0"/>
              </a:rPr>
              <a:t>կադր</a:t>
            </a:r>
            <a:r>
              <a:rPr lang="en-US" b="1" dirty="0">
                <a:latin typeface="Sylfaen" panose="010A0502050306030303" pitchFamily="18" charset="0"/>
              </a:rPr>
              <a:t>)</a:t>
            </a:r>
            <a:r>
              <a:rPr lang="hy-AM" b="1" dirty="0">
                <a:latin typeface="Sylfaen" panose="010A0502050306030303" pitchFamily="18" charset="0"/>
              </a:rPr>
              <a:t>, միջնամաս – զարգացում, ավարտ </a:t>
            </a:r>
            <a:r>
              <a:rPr lang="en-US" b="1" dirty="0">
                <a:latin typeface="Sylfaen" panose="010A0502050306030303" pitchFamily="18" charset="0"/>
              </a:rPr>
              <a:t>(1 </a:t>
            </a:r>
            <a:r>
              <a:rPr lang="hy-AM" b="1" dirty="0">
                <a:latin typeface="Sylfaen" panose="010A0502050306030303" pitchFamily="18" charset="0"/>
              </a:rPr>
              <a:t>կադր</a:t>
            </a:r>
            <a:r>
              <a:rPr lang="en-US" b="1" dirty="0">
                <a:latin typeface="Sylfaen" panose="010A0502050306030303" pitchFamily="18" charset="0"/>
              </a:rPr>
              <a:t>)`</a:t>
            </a:r>
          </a:p>
          <a:p>
            <a:r>
              <a:rPr lang="hy-AM">
                <a:latin typeface="Sylfaen" panose="010A0502050306030303" pitchFamily="18" charset="0"/>
              </a:rPr>
              <a:t>որոշակի տրամաբանությամբ դասավորված լուսանկարներով 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5C77CDE-B47E-42B1-B8D7-CB606EAA41EF}"/>
              </a:ext>
            </a:extLst>
          </p:cNvPr>
          <p:cNvSpPr txBox="1"/>
          <p:nvPr/>
        </p:nvSpPr>
        <p:spPr>
          <a:xfrm>
            <a:off x="132080" y="86832"/>
            <a:ext cx="7112000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ՊԱՏՄՈՒԹՅԱՆ ՆԵՐԿԱՅԱՑՈՒՄ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E1BAAC9-E306-4F0D-B81E-5CAB7E9C1490}"/>
              </a:ext>
            </a:extLst>
          </p:cNvPr>
          <p:cNvSpPr txBox="1"/>
          <p:nvPr/>
        </p:nvSpPr>
        <p:spPr>
          <a:xfrm>
            <a:off x="2067560" y="1049086"/>
            <a:ext cx="324104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000" dirty="0">
                <a:latin typeface="Sylfaen" panose="010A0502050306030303" pitchFamily="18" charset="0"/>
              </a:rPr>
              <a:t>Ընտրել գրավիչ վերնագիր</a:t>
            </a:r>
            <a:endParaRPr lang="en-US" sz="2000" dirty="0">
              <a:latin typeface="Sylfaen" panose="010A0502050306030303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0178563-DB6C-4C74-BCDC-381888192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104" y="328228"/>
            <a:ext cx="4590600" cy="341065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01BE421-3215-405B-AE63-48B935963979}"/>
              </a:ext>
            </a:extLst>
          </p:cNvPr>
          <p:cNvGrpSpPr/>
          <p:nvPr/>
        </p:nvGrpSpPr>
        <p:grpSpPr>
          <a:xfrm>
            <a:off x="132080" y="5435600"/>
            <a:ext cx="11968480" cy="1317063"/>
            <a:chOff x="132080" y="5888579"/>
            <a:chExt cx="11968480" cy="864084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xmlns="" id="{0C2414A7-179C-4562-B852-4523D3EFE4E3}"/>
                </a:ext>
              </a:extLst>
            </p:cNvPr>
            <p:cNvSpPr/>
            <p:nvPr/>
          </p:nvSpPr>
          <p:spPr>
            <a:xfrm>
              <a:off x="132080" y="5888579"/>
              <a:ext cx="11968480" cy="86408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6E8DE913-EFA2-490B-B1D0-6D1971974C5F}"/>
                </a:ext>
              </a:extLst>
            </p:cNvPr>
            <p:cNvSpPr txBox="1"/>
            <p:nvPr/>
          </p:nvSpPr>
          <p:spPr>
            <a:xfrm>
              <a:off x="4024630" y="5923205"/>
              <a:ext cx="35966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https://hetq.am/hy/article/129834</a:t>
              </a:r>
              <a:r>
                <a:rPr lang="hy-AM" dirty="0">
                  <a:solidFill>
                    <a:schemeClr val="bg1"/>
                  </a:solidFill>
                </a:rPr>
                <a:t>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E5E386A6-4C6D-4FBB-862B-E0A77A4E4BAB}"/>
                </a:ext>
              </a:extLst>
            </p:cNvPr>
            <p:cNvSpPr txBox="1"/>
            <p:nvPr/>
          </p:nvSpPr>
          <p:spPr>
            <a:xfrm>
              <a:off x="7955280" y="5919934"/>
              <a:ext cx="41452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https://mediafactory.am/tag/photostory</a:t>
              </a:r>
              <a:r>
                <a:rPr lang="en-US" u="sng" dirty="0">
                  <a:hlinkClick r:id="rId5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</a:t>
              </a:r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2F15AFA2-BDD0-4383-A9FD-0F4C14D88398}"/>
                </a:ext>
              </a:extLst>
            </p:cNvPr>
            <p:cNvSpPr txBox="1"/>
            <p:nvPr/>
          </p:nvSpPr>
          <p:spPr>
            <a:xfrm>
              <a:off x="3373120" y="6165515"/>
              <a:ext cx="77419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https://www.buzzfeednews.com/article/piapeterson/best-photo-stories-2020</a:t>
              </a:r>
              <a:r>
                <a:rPr lang="en-US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79CE8966-0FD1-4408-9A2F-7BF5FD5D06C7}"/>
                </a:ext>
              </a:extLst>
            </p:cNvPr>
            <p:cNvSpPr txBox="1"/>
            <p:nvPr/>
          </p:nvSpPr>
          <p:spPr>
            <a:xfrm>
              <a:off x="489010" y="5944395"/>
              <a:ext cx="22148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800" dirty="0">
                  <a:solidFill>
                    <a:schemeClr val="bg1"/>
                  </a:solidFill>
                  <a:latin typeface="Sylfaen" panose="010A0502050306030303" pitchFamily="18" charset="0"/>
                </a:rPr>
                <a:t>Օրինակներ</a:t>
              </a:r>
              <a:endParaRPr lang="en-US" sz="2800" dirty="0">
                <a:solidFill>
                  <a:schemeClr val="bg1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32C247D-7C17-4169-B39F-AE4661B6F6DC}"/>
              </a:ext>
            </a:extLst>
          </p:cNvPr>
          <p:cNvSpPr txBox="1"/>
          <p:nvPr/>
        </p:nvSpPr>
        <p:spPr>
          <a:xfrm>
            <a:off x="509330" y="6267545"/>
            <a:ext cx="11591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BFE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https://www.dvv-international.ge/fileadmin/files/caucasus-turkey/Armenia/Resources/Moush_Sweet_Moush_am.pdf</a:t>
            </a:r>
            <a:r>
              <a:rPr lang="en-US" dirty="0">
                <a:solidFill>
                  <a:srgbClr val="FBFE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914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1F4107F-D0DF-4F0D-8101-CCAFCE9C2D2A}"/>
              </a:ext>
            </a:extLst>
          </p:cNvPr>
          <p:cNvSpPr txBox="1"/>
          <p:nvPr/>
        </p:nvSpPr>
        <p:spPr>
          <a:xfrm>
            <a:off x="6646204" y="1677695"/>
            <a:ext cx="524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Պլանավորել նկարահանումը՝ հասկանալու, </a:t>
            </a: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թե ինչ տեսարաններ / կադրեր են անհրաժեշտ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ո՞ւմ հետ հարցազրույց անել, ի՞նչ միջոցառում / </a:t>
            </a: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գործողություն նկարահանել, որտե՞ղ, ե՞րբ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,</a:t>
            </a:r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 այլ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1D1EB26-24C7-422A-AEFF-5C8908325F83}"/>
              </a:ext>
            </a:extLst>
          </p:cNvPr>
          <p:cNvSpPr txBox="1"/>
          <p:nvPr/>
        </p:nvSpPr>
        <p:spPr>
          <a:xfrm>
            <a:off x="6664547" y="3429000"/>
            <a:ext cx="2885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Կազմել կադրերի ցանկ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AE3286F-58E8-4A1C-BCBF-588AD10BB90E}"/>
              </a:ext>
            </a:extLst>
          </p:cNvPr>
          <p:cNvSpPr txBox="1"/>
          <p:nvPr/>
        </p:nvSpPr>
        <p:spPr>
          <a:xfrm>
            <a:off x="6664547" y="4463016"/>
            <a:ext cx="5674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Հարցազրույցների համար նախօրոք պատրաստել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հարցաշար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CAB62B-DAA3-449D-9B09-7275106EF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" y="1861111"/>
            <a:ext cx="6148523" cy="4095013"/>
          </a:xfrm>
          <a:prstGeom prst="rect">
            <a:avLst/>
          </a:prstGeom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xmlns="" id="{74EB72F8-8D9F-4C74-A98E-8E69EEEA5778}"/>
              </a:ext>
            </a:extLst>
          </p:cNvPr>
          <p:cNvSpPr/>
          <p:nvPr/>
        </p:nvSpPr>
        <p:spPr>
          <a:xfrm rot="5195046">
            <a:off x="6361723" y="1912075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xmlns="" id="{8FEA9877-77D7-4319-94D5-AE39DD55DD2D}"/>
              </a:ext>
            </a:extLst>
          </p:cNvPr>
          <p:cNvSpPr/>
          <p:nvPr/>
        </p:nvSpPr>
        <p:spPr>
          <a:xfrm rot="5195046">
            <a:off x="6380066" y="3531408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xmlns="" id="{23AEC673-5BB1-45F3-94C7-C8C4AD87F692}"/>
              </a:ext>
            </a:extLst>
          </p:cNvPr>
          <p:cNvSpPr/>
          <p:nvPr/>
        </p:nvSpPr>
        <p:spPr>
          <a:xfrm rot="5195046">
            <a:off x="6373715" y="4683337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4371DFE-D924-49BA-BBC5-B3547AF58E4D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ՎԻԴԵՈ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ՆԱԽԱՊԱՏՐԱՍՏՈՒՄ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2CF3B7D-76AB-41D1-867A-5D09EBC23F11}"/>
              </a:ext>
            </a:extLst>
          </p:cNvPr>
          <p:cNvSpPr txBox="1"/>
          <p:nvPr/>
        </p:nvSpPr>
        <p:spPr>
          <a:xfrm>
            <a:off x="6652555" y="5725850"/>
            <a:ext cx="528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Ընտրել տեխնիկան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 (camera, smartphone)</a:t>
            </a: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66295CBC-8647-4596-A8B4-4B684BDE69FB}"/>
              </a:ext>
            </a:extLst>
          </p:cNvPr>
          <p:cNvSpPr/>
          <p:nvPr/>
        </p:nvSpPr>
        <p:spPr>
          <a:xfrm rot="5195046">
            <a:off x="6380068" y="5857237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4" grpId="0"/>
      <p:bldP spid="19" grpId="0" animBg="1"/>
      <p:bldP spid="20" grpId="0" animBg="1"/>
      <p:bldP spid="21" grpId="0" animBg="1"/>
      <p:bldP spid="17" grpId="0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71608F7-C418-4870-81D5-DCCDFB3F6F0E}"/>
              </a:ext>
            </a:extLst>
          </p:cNvPr>
          <p:cNvSpPr txBox="1"/>
          <p:nvPr/>
        </p:nvSpPr>
        <p:spPr>
          <a:xfrm>
            <a:off x="394819" y="4532710"/>
            <a:ext cx="1147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Տարբեր վայրերում տարբեր տեսարաններ / կադրեր նկարահանել՝ հետո միմյանց կապելու համար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հուշարձանի ընդհանուր պլան - պանորամա, որևէ միջոցառում հուշարձանի մոտ, հարցազրույց տվող անձ,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zoom in &amp; zoom out 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այլ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74A19BE-A50C-4DF2-B519-3B3C46C9CB24}"/>
              </a:ext>
            </a:extLst>
          </p:cNvPr>
          <p:cNvSpPr txBox="1"/>
          <p:nvPr/>
        </p:nvSpPr>
        <p:spPr>
          <a:xfrm>
            <a:off x="384660" y="1116986"/>
            <a:ext cx="5477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Կամերան անշարժ տեղադրեք նկարահանման 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ժամանակ՝ կադրերի անդադար տատանումներից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 խուսափելու համար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70EFF7D-9617-4812-B28E-D52DD3DCF6C3}"/>
              </a:ext>
            </a:extLst>
          </p:cNvPr>
          <p:cNvSpPr txBox="1"/>
          <p:nvPr/>
        </p:nvSpPr>
        <p:spPr>
          <a:xfrm>
            <a:off x="3442819" y="184895"/>
            <a:ext cx="4876800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Նկարահանման ընթացքում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7D2B408-AAE2-47EB-8BEE-D57DB505E4A0}"/>
              </a:ext>
            </a:extLst>
          </p:cNvPr>
          <p:cNvSpPr txBox="1"/>
          <p:nvPr/>
        </p:nvSpPr>
        <p:spPr>
          <a:xfrm>
            <a:off x="384659" y="2533535"/>
            <a:ext cx="5711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Ուշադրություն դարձնել լույսին, </a:t>
            </a:r>
            <a:r>
              <a:rPr lang="hy-AM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ձայնին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, աղմուկին, 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ֆոնային տեսարաններին, որոնք կարող են շեղել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xmlns="" id="{18118BB4-BDA3-443F-98C0-31B165AA790E}"/>
              </a:ext>
            </a:extLst>
          </p:cNvPr>
          <p:cNvSpPr/>
          <p:nvPr/>
        </p:nvSpPr>
        <p:spPr>
          <a:xfrm rot="5195046">
            <a:off x="112170" y="1347818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xmlns="" id="{0BCBF706-C617-4BBF-82CA-D19010F1432F}"/>
              </a:ext>
            </a:extLst>
          </p:cNvPr>
          <p:cNvSpPr/>
          <p:nvPr/>
        </p:nvSpPr>
        <p:spPr>
          <a:xfrm rot="5195046">
            <a:off x="112170" y="2616583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63FF0210-B30E-4238-B3F7-1B31F759F802}"/>
              </a:ext>
            </a:extLst>
          </p:cNvPr>
          <p:cNvSpPr/>
          <p:nvPr/>
        </p:nvSpPr>
        <p:spPr>
          <a:xfrm rot="5195046">
            <a:off x="122330" y="4700211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6C6CE5F-3B18-492E-A13B-395B5EEBA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70" y="1341444"/>
            <a:ext cx="5969989" cy="2667442"/>
          </a:xfrm>
          <a:prstGeom prst="rect">
            <a:avLst/>
          </a:prstGeom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xmlns="" id="{6A4CC8ED-B1E3-4279-8995-D80AF43D42E7}"/>
              </a:ext>
            </a:extLst>
          </p:cNvPr>
          <p:cNvSpPr/>
          <p:nvPr/>
        </p:nvSpPr>
        <p:spPr>
          <a:xfrm rot="5195046">
            <a:off x="122330" y="3763955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A90990A6-535B-4528-A697-2C6867262BE4}"/>
              </a:ext>
            </a:extLst>
          </p:cNvPr>
          <p:cNvSpPr txBox="1"/>
          <p:nvPr/>
        </p:nvSpPr>
        <p:spPr>
          <a:xfrm>
            <a:off x="394819" y="3639554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Կոմպոզիցիայի ստեղծում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45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3" grpId="0" animBg="1"/>
      <p:bldP spid="14" grpId="0" animBg="1"/>
      <p:bldP spid="15" grpId="0" animBg="1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CEF8784-0A0A-49DF-BCFA-8D139588CE46}"/>
              </a:ext>
            </a:extLst>
          </p:cNvPr>
          <p:cNvSpPr txBox="1"/>
          <p:nvPr/>
        </p:nvSpPr>
        <p:spPr>
          <a:xfrm>
            <a:off x="427990" y="4928480"/>
            <a:ext cx="841629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Վիդեո պատմությունը ներկայացրեք տեքստային կարճ նկարագրության հետ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8BC19E-F6F9-4B51-8275-8ED01865EA0E}"/>
              </a:ext>
            </a:extLst>
          </p:cNvPr>
          <p:cNvSpPr txBox="1"/>
          <p:nvPr/>
        </p:nvSpPr>
        <p:spPr>
          <a:xfrm>
            <a:off x="427990" y="3783987"/>
            <a:ext cx="3675380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Գործիք</a:t>
            </a:r>
            <a:r>
              <a:rPr lang="en-US" dirty="0">
                <a:latin typeface="Sylfaen" panose="010A0502050306030303" pitchFamily="18" charset="0"/>
              </a:rPr>
              <a:t>: Windows Movie Maker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2C90E52-7731-4454-BAB3-1026F99C240E}"/>
              </a:ext>
            </a:extLst>
          </p:cNvPr>
          <p:cNvSpPr txBox="1"/>
          <p:nvPr/>
        </p:nvSpPr>
        <p:spPr>
          <a:xfrm>
            <a:off x="3642360" y="230226"/>
            <a:ext cx="4321948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Նկարահանումից հետո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7FAD792-7FE5-4A08-8446-9E1D62098484}"/>
              </a:ext>
            </a:extLst>
          </p:cNvPr>
          <p:cNvSpPr txBox="1"/>
          <p:nvPr/>
        </p:nvSpPr>
        <p:spPr>
          <a:xfrm>
            <a:off x="427990" y="1368119"/>
            <a:ext cx="549656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Նկարահանված կադրերի համադրում և </a:t>
            </a:r>
            <a:endParaRPr lang="en-US" dirty="0">
              <a:latin typeface="Sylfaen" panose="010A0502050306030303" pitchFamily="18" charset="0"/>
            </a:endParaRPr>
          </a:p>
          <a:p>
            <a:r>
              <a:rPr lang="hy-AM" dirty="0">
                <a:latin typeface="Sylfaen" panose="010A0502050306030303" pitchFamily="18" charset="0"/>
              </a:rPr>
              <a:t>գրավիչ պատմության ստեղծում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1AB67AF-198F-43F9-BB58-C005EAB6C54D}"/>
              </a:ext>
            </a:extLst>
          </p:cNvPr>
          <p:cNvSpPr txBox="1"/>
          <p:nvPr/>
        </p:nvSpPr>
        <p:spPr>
          <a:xfrm>
            <a:off x="427990" y="2522190"/>
            <a:ext cx="549656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Անհրաժեշտության դեպքում տեքստի / տարբեր </a:t>
            </a:r>
          </a:p>
          <a:p>
            <a:r>
              <a:rPr lang="hy-AM" dirty="0">
                <a:latin typeface="Sylfaen" panose="010A0502050306030303" pitchFamily="18" charset="0"/>
              </a:rPr>
              <a:t>վիզուալների տեղադրում</a:t>
            </a:r>
            <a:endParaRPr lang="en-US" dirty="0">
              <a:latin typeface="Sylfaen" panose="010A0502050306030303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6A275F9-B61A-4867-8C0B-1418BFF4D3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927" y="3509598"/>
            <a:ext cx="932248" cy="9322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58D56BF-1B59-448C-8BFE-36363BF4D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452" y="1070244"/>
            <a:ext cx="5663278" cy="3541437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A411B6D6-3149-4E75-B8DC-182BF42F3BB8}"/>
              </a:ext>
            </a:extLst>
          </p:cNvPr>
          <p:cNvSpPr/>
          <p:nvPr/>
        </p:nvSpPr>
        <p:spPr>
          <a:xfrm>
            <a:off x="27071" y="5620457"/>
            <a:ext cx="11968480" cy="113805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21C97B2-33D2-4937-A424-B51AFF334E4A}"/>
              </a:ext>
            </a:extLst>
          </p:cNvPr>
          <p:cNvSpPr txBox="1"/>
          <p:nvPr/>
        </p:nvSpPr>
        <p:spPr>
          <a:xfrm>
            <a:off x="2867245" y="5647343"/>
            <a:ext cx="5250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https://www.youtube.com/watch?v=BEC10YSzom8</a:t>
            </a:r>
            <a:r>
              <a:rPr lang="hy-AM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F5B3346-95BD-4231-ADA7-B627E366AE5D}"/>
              </a:ext>
            </a:extLst>
          </p:cNvPr>
          <p:cNvSpPr txBox="1"/>
          <p:nvPr/>
        </p:nvSpPr>
        <p:spPr>
          <a:xfrm>
            <a:off x="636671" y="5869300"/>
            <a:ext cx="2214880" cy="68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800" dirty="0">
                <a:solidFill>
                  <a:schemeClr val="bg1"/>
                </a:solidFill>
                <a:latin typeface="Sylfaen" panose="010A0502050306030303" pitchFamily="18" charset="0"/>
              </a:rPr>
              <a:t>Օրինակներ</a:t>
            </a:r>
            <a:endParaRPr lang="en-US" sz="2800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7258BFF-EE55-4E7F-B35C-1AA09122021F}"/>
              </a:ext>
            </a:extLst>
          </p:cNvPr>
          <p:cNvSpPr/>
          <p:nvPr/>
        </p:nvSpPr>
        <p:spPr>
          <a:xfrm>
            <a:off x="2867245" y="6004818"/>
            <a:ext cx="5074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BFE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https://www.youtube.com/watch?v=5Ta2dSgWPYk</a:t>
            </a:r>
            <a:r>
              <a:rPr lang="en-US" dirty="0">
                <a:solidFill>
                  <a:srgbClr val="FBFEFF"/>
                </a:solidFill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9048C46F-E41E-4D1D-9B59-35FC7EF54D53}"/>
              </a:ext>
            </a:extLst>
          </p:cNvPr>
          <p:cNvSpPr/>
          <p:nvPr/>
        </p:nvSpPr>
        <p:spPr>
          <a:xfrm>
            <a:off x="2867245" y="6347144"/>
            <a:ext cx="4862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https://www.youtube.com/watch?v=_6talXoj4RA</a:t>
            </a:r>
            <a:r>
              <a:rPr lang="hy-AM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3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737555"/>
            <a:ext cx="12192000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1026" name="Picture 2" descr="How To Design A Great Podcast Cover Art To Maximize First Impression? -  IMAI - Influencer marketing">
            <a:extLst>
              <a:ext uri="{FF2B5EF4-FFF2-40B4-BE49-F238E27FC236}">
                <a16:creationId xmlns:a16="http://schemas.microsoft.com/office/drawing/2014/main" xmlns="" id="{4EF9878C-24A1-4D98-94AC-F48A8B183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76" y="0"/>
            <a:ext cx="7171944" cy="573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63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A6A7524-0C55-4B67-B21A-96AE08D8E579}"/>
              </a:ext>
            </a:extLst>
          </p:cNvPr>
          <p:cNvSpPr txBox="1"/>
          <p:nvPr/>
        </p:nvSpPr>
        <p:spPr>
          <a:xfrm>
            <a:off x="0" y="0"/>
            <a:ext cx="5596128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9461A093-0151-48BD-989A-DC69C874E2F7}"/>
              </a:ext>
            </a:extLst>
          </p:cNvPr>
          <p:cNvGrpSpPr/>
          <p:nvPr/>
        </p:nvGrpSpPr>
        <p:grpSpPr>
          <a:xfrm>
            <a:off x="185407" y="1063415"/>
            <a:ext cx="7027618" cy="1453896"/>
            <a:chOff x="355089" y="1008489"/>
            <a:chExt cx="7027618" cy="145389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03179BF7-B81B-49A8-9763-9C7EE2ED5D7D}"/>
                </a:ext>
              </a:extLst>
            </p:cNvPr>
            <p:cNvSpPr/>
            <p:nvPr/>
          </p:nvSpPr>
          <p:spPr>
            <a:xfrm>
              <a:off x="638553" y="1243614"/>
              <a:ext cx="6744154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 թվային աուդիո ֆայլ</a:t>
              </a:r>
              <a:r>
                <a:rPr lang="en-GB" sz="3600" dirty="0">
                  <a:latin typeface="Sylfaen" panose="010A0502050306030303" pitchFamily="18" charset="0"/>
                </a:rPr>
                <a:t>/</a:t>
              </a:r>
              <a:r>
                <a:rPr lang="hy-AM" sz="3600" dirty="0">
                  <a:latin typeface="Sylfaen" panose="010A0502050306030303" pitchFamily="18" charset="0"/>
                </a:rPr>
                <a:t>երի շարք</a:t>
              </a:r>
            </a:p>
            <a:p>
              <a:r>
                <a:rPr lang="hy-AM" sz="2000" dirty="0">
                  <a:latin typeface="Sylfaen" panose="010A0502050306030303" pitchFamily="18" charset="0"/>
                </a:rPr>
                <a:t>  </a:t>
              </a:r>
              <a:r>
                <a:rPr lang="en-GB" sz="2000" dirty="0">
                  <a:latin typeface="Sylfaen" panose="010A0502050306030303" pitchFamily="18" charset="0"/>
                </a:rPr>
                <a:t>(</a:t>
              </a:r>
              <a:r>
                <a:rPr lang="hy-AM" sz="2000" dirty="0">
                  <a:latin typeface="Sylfaen" panose="010A0502050306030303" pitchFamily="18" charset="0"/>
                </a:rPr>
                <a:t>մեկ և ավելի մարդկանց զրույց</a:t>
              </a:r>
              <a:r>
                <a:rPr lang="en-GB" sz="2000" dirty="0">
                  <a:latin typeface="Sylfaen" panose="010A0502050306030303" pitchFamily="18" charset="0"/>
                </a:rPr>
                <a:t>)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E4BB1D83-0500-4A29-9CD0-A19A59CFBF3C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204EF96-B75C-43CD-8F3C-56D30C2FFA3E}"/>
              </a:ext>
            </a:extLst>
          </p:cNvPr>
          <p:cNvGrpSpPr/>
          <p:nvPr/>
        </p:nvGrpSpPr>
        <p:grpSpPr>
          <a:xfrm>
            <a:off x="185407" y="3084847"/>
            <a:ext cx="11754679" cy="1790703"/>
            <a:chOff x="355089" y="2866274"/>
            <a:chExt cx="11754679" cy="179070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50E1E0EE-24FF-4C6C-8083-4A4882F5ADD2}"/>
                </a:ext>
              </a:extLst>
            </p:cNvPr>
            <p:cNvSpPr/>
            <p:nvPr/>
          </p:nvSpPr>
          <p:spPr>
            <a:xfrm>
              <a:off x="355089" y="2866274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9653F6F5-934F-4E33-AF64-37210FCE8E74}"/>
                </a:ext>
              </a:extLst>
            </p:cNvPr>
            <p:cNvSpPr/>
            <p:nvPr/>
          </p:nvSpPr>
          <p:spPr>
            <a:xfrm>
              <a:off x="839156" y="3210427"/>
              <a:ext cx="11270612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հեշտ հասանելի տեղեկատվություն քո գրպանում</a:t>
              </a:r>
            </a:p>
            <a:p>
              <a:r>
                <a:rPr lang="en-GB" sz="1600" dirty="0">
                  <a:latin typeface="Sylfaen" panose="010A0502050306030303" pitchFamily="18" charset="0"/>
                </a:rPr>
                <a:t>(RSS, MP3 </a:t>
              </a:r>
              <a:r>
                <a:rPr lang="hy-AM" sz="1600" dirty="0">
                  <a:latin typeface="Sylfaen" panose="010A0502050306030303" pitchFamily="18" charset="0"/>
                </a:rPr>
                <a:t>ձևաչափով հավաքագրվող տեղեկատվություն</a:t>
              </a:r>
              <a:r>
                <a:rPr lang="en-GB" sz="1600" dirty="0">
                  <a:latin typeface="Sylfaen" panose="010A0502050306030303" pitchFamily="18" charset="0"/>
                </a:rPr>
                <a:t>)</a:t>
              </a:r>
              <a:endParaRPr lang="hy-AM" sz="1600" dirty="0">
                <a:latin typeface="Sylfaen" panose="010A0502050306030303" pitchFamily="18" charset="0"/>
              </a:endParaRPr>
            </a:p>
            <a:p>
              <a:endParaRPr lang="en-GB" sz="36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1B3B88E-C33F-474A-9279-C8A8D78A5080}"/>
              </a:ext>
            </a:extLst>
          </p:cNvPr>
          <p:cNvGrpSpPr/>
          <p:nvPr/>
        </p:nvGrpSpPr>
        <p:grpSpPr>
          <a:xfrm>
            <a:off x="185407" y="5026344"/>
            <a:ext cx="11321234" cy="1536481"/>
            <a:chOff x="355089" y="925904"/>
            <a:chExt cx="11321234" cy="153648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759B2741-FF88-4B1B-96F0-A94538A6A22A}"/>
                </a:ext>
              </a:extLst>
            </p:cNvPr>
            <p:cNvSpPr/>
            <p:nvPr/>
          </p:nvSpPr>
          <p:spPr>
            <a:xfrm>
              <a:off x="839156" y="925904"/>
              <a:ext cx="10837167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տարբեր ձևաչափերով աուդիո ֆայլ</a:t>
              </a:r>
              <a:endParaRPr lang="en-GB" sz="3600" dirty="0">
                <a:latin typeface="Sylfaen" panose="010A0502050306030303" pitchFamily="18" charset="0"/>
              </a:endParaRPr>
            </a:p>
            <a:p>
              <a:r>
                <a:rPr lang="en-GB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(</a:t>
              </a:r>
              <a:r>
                <a:rPr lang="hy-AM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զրույց, հարցազրույց, մենախոսություն, ասմունք, հարցի խորքային քննարկում</a:t>
              </a:r>
              <a:r>
                <a:rPr lang="en-GB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) 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E6ACD032-B112-4E84-B499-67D1E0AE3296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052" name="Picture 4" descr="Apple Podcasts - Apple (AM)">
            <a:extLst>
              <a:ext uri="{FF2B5EF4-FFF2-40B4-BE49-F238E27FC236}">
                <a16:creationId xmlns:a16="http://schemas.microsoft.com/office/drawing/2014/main" xmlns="" id="{92CD5085-9E25-434F-8F83-9D9560869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7" t="13582" r="27013" b="6876"/>
          <a:stretch/>
        </p:blipFill>
        <p:spPr bwMode="auto">
          <a:xfrm>
            <a:off x="10228082" y="0"/>
            <a:ext cx="1963918" cy="188448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49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4A3B9DD-49C2-455D-AEC0-4B093FB9FB56}"/>
              </a:ext>
            </a:extLst>
          </p:cNvPr>
          <p:cNvSpPr txBox="1"/>
          <p:nvPr/>
        </p:nvSpPr>
        <p:spPr>
          <a:xfrm>
            <a:off x="-1" y="0"/>
            <a:ext cx="8108515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3 հարց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 պատրաստելուց առաջ</a:t>
            </a:r>
            <a:endParaRPr lang="en-GB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087D527-3846-46B5-B1B2-EB8A23AF1BCD}"/>
              </a:ext>
            </a:extLst>
          </p:cNvPr>
          <p:cNvGrpSpPr/>
          <p:nvPr/>
        </p:nvGrpSpPr>
        <p:grpSpPr>
          <a:xfrm>
            <a:off x="0" y="1654215"/>
            <a:ext cx="10854203" cy="1351738"/>
            <a:chOff x="402336" y="624275"/>
            <a:chExt cx="10854203" cy="135173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B51908B8-499B-4E71-A8C7-506690FCCD3C}"/>
                </a:ext>
              </a:extLst>
            </p:cNvPr>
            <p:cNvGrpSpPr/>
            <p:nvPr/>
          </p:nvGrpSpPr>
          <p:grpSpPr>
            <a:xfrm>
              <a:off x="402336" y="775684"/>
              <a:ext cx="6381405" cy="1200329"/>
              <a:chOff x="384048" y="914184"/>
              <a:chExt cx="6381405" cy="1200329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xmlns="" id="{F06E6971-B884-4182-94E7-81DFE6CB6EF8}"/>
                  </a:ext>
                </a:extLst>
              </p:cNvPr>
              <p:cNvGrpSpPr/>
              <p:nvPr/>
            </p:nvGrpSpPr>
            <p:grpSpPr>
              <a:xfrm>
                <a:off x="384048" y="914184"/>
                <a:ext cx="787082" cy="1200329"/>
                <a:chOff x="374904" y="1407960"/>
                <a:chExt cx="787082" cy="1200329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xmlns="" id="{A3BBC6CB-B9C9-4C47-B4B7-2FEF8E0284BF}"/>
                    </a:ext>
                  </a:extLst>
                </p:cNvPr>
                <p:cNvSpPr/>
                <p:nvPr/>
              </p:nvSpPr>
              <p:spPr>
                <a:xfrm>
                  <a:off x="969962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xmlns="" id="{252C2143-7B35-4510-B86C-37184FCE3D7E}"/>
                    </a:ext>
                  </a:extLst>
                </p:cNvPr>
                <p:cNvSpPr txBox="1"/>
                <p:nvPr/>
              </p:nvSpPr>
              <p:spPr>
                <a:xfrm>
                  <a:off x="374904" y="1546460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1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xmlns="" id="{BE083351-C3A4-47AB-8005-F14999AA8432}"/>
                  </a:ext>
                </a:extLst>
              </p:cNvPr>
              <p:cNvSpPr/>
              <p:nvPr/>
            </p:nvSpPr>
            <p:spPr>
              <a:xfrm>
                <a:off x="1333917" y="914185"/>
                <a:ext cx="5431536" cy="1200328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Ի՞նչ ենք մենք ցանկանում պատմել/ներկայացնել</a:t>
                </a: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D5F57768-9CD4-42A5-85EC-44EB494220FD}"/>
                </a:ext>
              </a:extLst>
            </p:cNvPr>
            <p:cNvSpPr/>
            <p:nvPr/>
          </p:nvSpPr>
          <p:spPr>
            <a:xfrm>
              <a:off x="7085204" y="624275"/>
              <a:ext cx="4171335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Գլխավոր </a:t>
              </a:r>
            </a:p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գաղափար/սցենար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EA47CE51-FBF2-4EA3-B239-6C10A88CA556}"/>
              </a:ext>
            </a:extLst>
          </p:cNvPr>
          <p:cNvGrpSpPr/>
          <p:nvPr/>
        </p:nvGrpSpPr>
        <p:grpSpPr>
          <a:xfrm>
            <a:off x="36576" y="3332618"/>
            <a:ext cx="11150837" cy="1200329"/>
            <a:chOff x="319220" y="2149962"/>
            <a:chExt cx="11150837" cy="120032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E77EAFAD-E733-448B-88A8-5C14E328D2AC}"/>
                </a:ext>
              </a:extLst>
            </p:cNvPr>
            <p:cNvGrpSpPr/>
            <p:nvPr/>
          </p:nvGrpSpPr>
          <p:grpSpPr>
            <a:xfrm>
              <a:off x="319220" y="2149962"/>
              <a:ext cx="6344829" cy="1200329"/>
              <a:chOff x="300932" y="914184"/>
              <a:chExt cx="6344829" cy="1200329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xmlns="" id="{314FE0ED-C9D2-4B0E-BAE3-D62F8E9EAD37}"/>
                  </a:ext>
                </a:extLst>
              </p:cNvPr>
              <p:cNvGrpSpPr/>
              <p:nvPr/>
            </p:nvGrpSpPr>
            <p:grpSpPr>
              <a:xfrm>
                <a:off x="300932" y="914184"/>
                <a:ext cx="750629" cy="1200329"/>
                <a:chOff x="291788" y="1407960"/>
                <a:chExt cx="750629" cy="1200329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xmlns="" id="{83F62C8B-533C-497E-9B29-6073F47C5138}"/>
                    </a:ext>
                  </a:extLst>
                </p:cNvPr>
                <p:cNvSpPr/>
                <p:nvPr/>
              </p:nvSpPr>
              <p:spPr>
                <a:xfrm>
                  <a:off x="850393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xmlns="" id="{2E890E74-F9D1-4466-AB94-70411907942D}"/>
                    </a:ext>
                  </a:extLst>
                </p:cNvPr>
                <p:cNvSpPr txBox="1"/>
                <p:nvPr/>
              </p:nvSpPr>
              <p:spPr>
                <a:xfrm>
                  <a:off x="291788" y="1546458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2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A74F948D-0ACF-4405-8CB0-A2BDDF99505D}"/>
                  </a:ext>
                </a:extLst>
              </p:cNvPr>
              <p:cNvSpPr/>
              <p:nvPr/>
            </p:nvSpPr>
            <p:spPr>
              <a:xfrm>
                <a:off x="1214225" y="958778"/>
                <a:ext cx="5431536" cy="1017234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Ու՞մ ենք ցանկանում պատմել/ներկայացնել։</a:t>
                </a:r>
              </a:p>
            </p:txBody>
          </p:sp>
        </p:grp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6B4832E4-C903-42A8-BDE9-682C8620F16F}"/>
                </a:ext>
              </a:extLst>
            </p:cNvPr>
            <p:cNvSpPr/>
            <p:nvPr/>
          </p:nvSpPr>
          <p:spPr>
            <a:xfrm>
              <a:off x="7295516" y="2426960"/>
              <a:ext cx="417454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Թիրախային խումբ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B4BECC02-E8D3-4A15-8C00-4355AD3CA7A0}"/>
              </a:ext>
            </a:extLst>
          </p:cNvPr>
          <p:cNvGrpSpPr/>
          <p:nvPr/>
        </p:nvGrpSpPr>
        <p:grpSpPr>
          <a:xfrm>
            <a:off x="47319" y="4946361"/>
            <a:ext cx="11376585" cy="1465936"/>
            <a:chOff x="413079" y="3413326"/>
            <a:chExt cx="11376585" cy="1465936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DDB8C5FC-0790-41B0-AB47-2B4007E03F14}"/>
                </a:ext>
              </a:extLst>
            </p:cNvPr>
            <p:cNvGrpSpPr/>
            <p:nvPr/>
          </p:nvGrpSpPr>
          <p:grpSpPr>
            <a:xfrm>
              <a:off x="413079" y="3413326"/>
              <a:ext cx="6251187" cy="1465936"/>
              <a:chOff x="394791" y="636907"/>
              <a:chExt cx="6251187" cy="146593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xmlns="" id="{EF2B246A-B6CE-433C-897C-5372A5E3E8A8}"/>
                  </a:ext>
                </a:extLst>
              </p:cNvPr>
              <p:cNvGrpSpPr/>
              <p:nvPr/>
            </p:nvGrpSpPr>
            <p:grpSpPr>
              <a:xfrm>
                <a:off x="394791" y="636907"/>
                <a:ext cx="720777" cy="1465936"/>
                <a:chOff x="385647" y="1130683"/>
                <a:chExt cx="720777" cy="1465936"/>
              </a:xfrm>
            </p:grpSpPr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xmlns="" id="{E328D63C-2E96-452A-96BF-2FFC50342CBE}"/>
                    </a:ext>
                  </a:extLst>
                </p:cNvPr>
                <p:cNvSpPr/>
                <p:nvPr/>
              </p:nvSpPr>
              <p:spPr>
                <a:xfrm>
                  <a:off x="924807" y="1130683"/>
                  <a:ext cx="181617" cy="1465936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xmlns="" id="{5153DDB6-0E7C-491C-9048-ADD10D37A8F5}"/>
                    </a:ext>
                  </a:extLst>
                </p:cNvPr>
                <p:cNvSpPr txBox="1"/>
                <p:nvPr/>
              </p:nvSpPr>
              <p:spPr>
                <a:xfrm>
                  <a:off x="385647" y="1269182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3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B985A932-7FC1-439B-BF26-E2806ED78642}"/>
                  </a:ext>
                </a:extLst>
              </p:cNvPr>
              <p:cNvSpPr/>
              <p:nvPr/>
            </p:nvSpPr>
            <p:spPr>
              <a:xfrm>
                <a:off x="1232730" y="636907"/>
                <a:ext cx="5413248" cy="1465936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Արդյո՞ք այս պատմությունը հարմար է աուդիո տարբերակի համար։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C311BA23-0A51-4622-AE9E-14FC5509D547}"/>
                </a:ext>
              </a:extLst>
            </p:cNvPr>
            <p:cNvSpPr/>
            <p:nvPr/>
          </p:nvSpPr>
          <p:spPr>
            <a:xfrm>
              <a:off x="7297729" y="3989900"/>
              <a:ext cx="449193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Նպատակայնություն</a:t>
              </a:r>
            </a:p>
          </p:txBody>
        </p:sp>
      </p:grpSp>
      <p:pic>
        <p:nvPicPr>
          <p:cNvPr id="5122" name="Picture 2" descr="How to Start a Podcast on Your Blog: 10 Steps">
            <a:extLst>
              <a:ext uri="{FF2B5EF4-FFF2-40B4-BE49-F238E27FC236}">
                <a16:creationId xmlns:a16="http://schemas.microsoft.com/office/drawing/2014/main" xmlns="" id="{7B4EFADC-F3C4-4E8C-883C-4C53CD889B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1" t="7819" r="21648"/>
          <a:stretch/>
        </p:blipFill>
        <p:spPr bwMode="auto">
          <a:xfrm>
            <a:off x="10085832" y="32085"/>
            <a:ext cx="2203162" cy="185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85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103632" y="965525"/>
            <a:ext cx="1180490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1․ Փոդքասթի գաղափարի որոնում, նրա թեմայի սահմանում։</a:t>
            </a:r>
            <a:r>
              <a:rPr lang="hy-AM" sz="2000" b="1" dirty="0">
                <a:latin typeface="Sylfaen" panose="010A0502050306030303" pitchFamily="18" charset="0"/>
              </a:rPr>
              <a:t>    </a:t>
            </a:r>
          </a:p>
          <a:p>
            <a:pPr algn="just"/>
            <a:r>
              <a:rPr lang="hy-AM" sz="2000" dirty="0">
                <a:latin typeface="Sylfaen" panose="010A0502050306030303" pitchFamily="18" charset="0"/>
              </a:rPr>
              <a:t> 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ծրագրի կազմում, նյութի սղագրություն, առանցքային մտքեր/հիմնական բացահայտումներ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2․  Թեմայով և բովանդակությամբ պայմանավորված ձևաչափի ընտրություն։</a:t>
            </a:r>
          </a:p>
          <a:p>
            <a:pPr algn="just"/>
            <a:r>
              <a:rPr lang="en-GB" sz="2000" dirty="0">
                <a:latin typeface="Sylfaen" panose="010A0502050306030303" pitchFamily="18" charset="0"/>
              </a:rPr>
              <a:t> </a:t>
            </a:r>
            <a:r>
              <a:rPr lang="hy-AM" sz="2000" b="1" dirty="0">
                <a:solidFill>
                  <a:srgbClr val="493082"/>
                </a:solidFill>
                <a:highlight>
                  <a:srgbClr val="FFFF00"/>
                </a:highlight>
                <a:latin typeface="Sylfaen" panose="010A0502050306030303" pitchFamily="18" charset="0"/>
              </a:rPr>
              <a:t>(զրույց, հարցազրույց, մենախոսություն, ասմունք, հարցի խորքային քննարկում) </a:t>
            </a:r>
          </a:p>
          <a:p>
            <a:pPr algn="just"/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b="1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3․  Սարքավորման ընտրություն և ձայնագրման գործընթաց։</a:t>
            </a:r>
            <a:r>
              <a:rPr lang="hy-AM" sz="2000" dirty="0">
                <a:latin typeface="Sylfaen" panose="010A0502050306030303" pitchFamily="18" charset="0"/>
              </a:rPr>
              <a:t>    </a:t>
            </a:r>
          </a:p>
          <a:p>
            <a:pPr algn="just"/>
            <a:r>
              <a:rPr lang="hy-AM" sz="2000" dirty="0">
                <a:latin typeface="Sylfaen" panose="010A0502050306030303" pitchFamily="18" charset="0"/>
              </a:rPr>
              <a:t> 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հեռախոս, համակարգիչ, թվային խոսափող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4․ Մոնտաժ։</a:t>
            </a:r>
            <a:r>
              <a:rPr lang="hy-AM" sz="2000" b="1" dirty="0">
                <a:latin typeface="Sylfaen" panose="010A0502050306030303" pitchFamily="18" charset="0"/>
              </a:rPr>
              <a:t>                                          </a:t>
            </a:r>
          </a:p>
          <a:p>
            <a:pPr algn="just"/>
            <a:r>
              <a:rPr lang="hy-AM" sz="2000" b="1" dirty="0">
                <a:latin typeface="Sylfaen" panose="010A0502050306030303" pitchFamily="18" charset="0"/>
              </a:rPr>
              <a:t>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աղմուկների հեռացում, ըստ անհրաժեշտության երաժշտություն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5․ Փոդքասթի հրապարակում։</a:t>
            </a:r>
            <a:r>
              <a:rPr lang="hy-AM" sz="2000" b="1" dirty="0">
                <a:latin typeface="Sylfaen" panose="010A0502050306030303" pitchFamily="18" charset="0"/>
              </a:rPr>
              <a:t>      </a:t>
            </a:r>
          </a:p>
          <a:p>
            <a:pPr algn="just"/>
            <a:r>
              <a:rPr lang="hy-AM" sz="2000" b="1" dirty="0">
                <a:latin typeface="Sylfaen" panose="010A0502050306030303" pitchFamily="18" charset="0"/>
              </a:rPr>
              <a:t>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կայքերում, բլոգերում, փոդքասթ տերմինալներում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E0C62B-8C61-4D30-AB8D-AAF1DA6C55A9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 պատրաստելու </a:t>
            </a:r>
            <a:r>
              <a:rPr lang="en-GB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5 </a:t>
            </a:r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փուլեր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3074" name="Picture 2" descr="Management 3.0 Happiness at Work Podcast">
            <a:extLst>
              <a:ext uri="{FF2B5EF4-FFF2-40B4-BE49-F238E27FC236}">
                <a16:creationId xmlns:a16="http://schemas.microsoft.com/office/drawing/2014/main" xmlns="" id="{AA5D14B4-9A02-4AE8-B0C0-4663B7C0C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400" y="3308808"/>
            <a:ext cx="2696968" cy="334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920DE30-236B-4C6D-9710-65A5BD0CF075}"/>
              </a:ext>
            </a:extLst>
          </p:cNvPr>
          <p:cNvSpPr txBox="1"/>
          <p:nvPr/>
        </p:nvSpPr>
        <p:spPr>
          <a:xfrm>
            <a:off x="0" y="0"/>
            <a:ext cx="102961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Փոդքասթի կառուցվածք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6146" name="Picture 2" descr="Premium Vector | People recording podcast in studio podcasters talking in  microphone recording podcast in studio vector illustration">
            <a:extLst>
              <a:ext uri="{FF2B5EF4-FFF2-40B4-BE49-F238E27FC236}">
                <a16:creationId xmlns:a16="http://schemas.microsoft.com/office/drawing/2014/main" xmlns="" id="{30131EA3-DCDE-4F39-9B38-00709B672F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 r="10249"/>
          <a:stretch/>
        </p:blipFill>
        <p:spPr bwMode="auto">
          <a:xfrm>
            <a:off x="0" y="1871245"/>
            <a:ext cx="3099816" cy="394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F9BA686-F604-43A1-A227-BF249E99E76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21024" y="741263"/>
          <a:ext cx="8348472" cy="5979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5608">
                  <a:extLst>
                    <a:ext uri="{9D8B030D-6E8A-4147-A177-3AD203B41FA5}">
                      <a16:colId xmlns:a16="http://schemas.microsoft.com/office/drawing/2014/main" xmlns="" val="2986358472"/>
                    </a:ext>
                  </a:extLst>
                </a:gridCol>
                <a:gridCol w="3982864">
                  <a:extLst>
                    <a:ext uri="{9D8B030D-6E8A-4147-A177-3AD203B41FA5}">
                      <a16:colId xmlns:a16="http://schemas.microsoft.com/office/drawing/2014/main" xmlns="" val="2238035927"/>
                    </a:ext>
                  </a:extLst>
                </a:gridCol>
              </a:tblGrid>
              <a:tr h="504758">
                <a:tc>
                  <a:txBody>
                    <a:bodyPr/>
                    <a:lstStyle/>
                    <a:p>
                      <a:pPr algn="ctr"/>
                      <a:r>
                        <a:rPr lang="hy-AM" dirty="0">
                          <a:latin typeface="Sylfaen" panose="010A0502050306030303" pitchFamily="18" charset="0"/>
                        </a:rPr>
                        <a:t>Գործողություն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AE9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y-AM" dirty="0">
                          <a:latin typeface="Sylfaen" panose="010A0502050306030303" pitchFamily="18" charset="0"/>
                        </a:rPr>
                        <a:t>Տևողություն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AE99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36616038"/>
                  </a:ext>
                </a:extLst>
              </a:tr>
              <a:tr h="143788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Ծանոթություն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hy-AM" b="1" u="sng" dirty="0">
                        <a:latin typeface="Sylfaen" panose="010A0502050306030303" pitchFamily="18" charset="0"/>
                      </a:endParaRPr>
                    </a:p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Թեմայի, զրույցի մասնակիցների ներկայացում</a:t>
                      </a: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 anchor="ctr">
                    <a:solidFill>
                      <a:srgbClr val="F9D7D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86898879"/>
                  </a:ext>
                </a:extLst>
              </a:tr>
              <a:tr h="116827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Թեմայի մուտք</a:t>
                      </a:r>
                    </a:p>
                    <a:p>
                      <a:endParaRPr lang="hy-AM" dirty="0">
                        <a:latin typeface="Sylfaen" panose="010A0502050306030303" pitchFamily="18" charset="0"/>
                      </a:endParaRPr>
                    </a:p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Ինչու այս թեման, երբ, ինչպես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3998448"/>
                  </a:ext>
                </a:extLst>
              </a:tr>
              <a:tr h="116827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Բուն զրույց/մենախոսություն</a:t>
                      </a:r>
                    </a:p>
                    <a:p>
                      <a:endParaRPr lang="hy-AM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Պայմանավորված թեմայի հետազոտման աստիճանից</a:t>
                      </a:r>
                    </a:p>
                    <a:p>
                      <a:r>
                        <a:rPr lang="en-GB" dirty="0">
                          <a:latin typeface="Sylfaen" panose="010A0502050306030303" pitchFamily="18" charset="0"/>
                        </a:rPr>
                        <a:t>(10-</a:t>
                      </a:r>
                      <a:r>
                        <a:rPr lang="hy-AM" dirty="0">
                          <a:latin typeface="Sylfaen" panose="010A0502050306030303" pitchFamily="18" charset="0"/>
                        </a:rPr>
                        <a:t>45րոպե</a:t>
                      </a:r>
                      <a:r>
                        <a:rPr lang="en-GB" dirty="0">
                          <a:latin typeface="Sylfaen" panose="010A0502050306030303" pitchFamily="18" charset="0"/>
                        </a:rPr>
                        <a:t>)</a:t>
                      </a:r>
                      <a:endParaRPr lang="hy-AM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92607829"/>
                  </a:ext>
                </a:extLst>
              </a:tr>
              <a:tr h="163433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Ամփոփում</a:t>
                      </a:r>
                    </a:p>
                    <a:p>
                      <a:endParaRPr lang="hy-AM" b="1" u="sng" dirty="0">
                        <a:latin typeface="Sylfaen" panose="010A05020503060303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Գաղափարի ընդհանրացում,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Շարքի առկայության դեպքում նշում այդ մասին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9879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96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B38DFA5-DA58-4224-BE86-F5ED6435005D}"/>
              </a:ext>
            </a:extLst>
          </p:cNvPr>
          <p:cNvSpPr txBox="1"/>
          <p:nvPr/>
        </p:nvSpPr>
        <p:spPr>
          <a:xfrm>
            <a:off x="0" y="0"/>
            <a:ext cx="102961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Փոդքասթի տեխնիկական կանոններ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E061CDC-901F-4E4B-8BE5-CE62AA3503D8}"/>
              </a:ext>
            </a:extLst>
          </p:cNvPr>
          <p:cNvGrpSpPr/>
          <p:nvPr/>
        </p:nvGrpSpPr>
        <p:grpSpPr>
          <a:xfrm>
            <a:off x="141160" y="766971"/>
            <a:ext cx="6473761" cy="1323439"/>
            <a:chOff x="461772" y="1191183"/>
            <a:chExt cx="2976372" cy="132343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E12B73C-48C9-4994-9847-D1425E5DF1BD}"/>
                </a:ext>
              </a:extLst>
            </p:cNvPr>
            <p:cNvSpPr txBox="1"/>
            <p:nvPr/>
          </p:nvSpPr>
          <p:spPr>
            <a:xfrm>
              <a:off x="461772" y="1191183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38C1A2A5-2B09-45DE-86F8-FC14D400F29C}"/>
                </a:ext>
              </a:extLst>
            </p:cNvPr>
            <p:cNvSpPr/>
            <p:nvPr/>
          </p:nvSpPr>
          <p:spPr>
            <a:xfrm>
              <a:off x="905256" y="1191183"/>
              <a:ext cx="2532888" cy="1035820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Բարձր որակի ձայնագրություն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4F2E5A9-46E8-4EE7-B8AB-B28100935BBE}"/>
              </a:ext>
            </a:extLst>
          </p:cNvPr>
          <p:cNvGrpSpPr/>
          <p:nvPr/>
        </p:nvGrpSpPr>
        <p:grpSpPr>
          <a:xfrm>
            <a:off x="141160" y="2394266"/>
            <a:ext cx="6473761" cy="1323439"/>
            <a:chOff x="461772" y="1191183"/>
            <a:chExt cx="2976372" cy="132343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C504C41D-D2AC-48B3-88BE-4005907889A8}"/>
                </a:ext>
              </a:extLst>
            </p:cNvPr>
            <p:cNvSpPr txBox="1"/>
            <p:nvPr/>
          </p:nvSpPr>
          <p:spPr>
            <a:xfrm>
              <a:off x="461772" y="1191183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CE5A91A4-D5E8-4A63-BA35-62709BB4BE49}"/>
                </a:ext>
              </a:extLst>
            </p:cNvPr>
            <p:cNvSpPr/>
            <p:nvPr/>
          </p:nvSpPr>
          <p:spPr>
            <a:xfrm>
              <a:off x="905256" y="1191183"/>
              <a:ext cx="2532888" cy="830861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Անաղմուկ տարածք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1DDDD9EE-029C-4693-89EB-84E7853F02E1}"/>
              </a:ext>
            </a:extLst>
          </p:cNvPr>
          <p:cNvGrpSpPr/>
          <p:nvPr/>
        </p:nvGrpSpPr>
        <p:grpSpPr>
          <a:xfrm>
            <a:off x="141160" y="3675552"/>
            <a:ext cx="6504699" cy="1332057"/>
            <a:chOff x="525272" y="1188091"/>
            <a:chExt cx="2990596" cy="1332057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F6DBFDCE-494B-4ABD-9715-D4D9FC71788B}"/>
                </a:ext>
              </a:extLst>
            </p:cNvPr>
            <p:cNvSpPr txBox="1"/>
            <p:nvPr/>
          </p:nvSpPr>
          <p:spPr>
            <a:xfrm>
              <a:off x="525272" y="1196709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344EC863-C331-4E7D-B187-CA08CC9BF9C6}"/>
                </a:ext>
              </a:extLst>
            </p:cNvPr>
            <p:cNvSpPr/>
            <p:nvPr/>
          </p:nvSpPr>
          <p:spPr>
            <a:xfrm>
              <a:off x="982980" y="1188091"/>
              <a:ext cx="2532888" cy="98570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Տեխնիկական հմտություններ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28843B4C-4032-4AAF-AF5E-1EC3501150E7}"/>
              </a:ext>
            </a:extLst>
          </p:cNvPr>
          <p:cNvGrpSpPr/>
          <p:nvPr/>
        </p:nvGrpSpPr>
        <p:grpSpPr>
          <a:xfrm>
            <a:off x="141160" y="4507002"/>
            <a:ext cx="9588438" cy="2308324"/>
            <a:chOff x="138112" y="4266282"/>
            <a:chExt cx="9588438" cy="2308324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E0838F2E-709B-4466-B94D-38CF1B91BA42}"/>
                </a:ext>
              </a:extLst>
            </p:cNvPr>
            <p:cNvSpPr/>
            <p:nvPr/>
          </p:nvSpPr>
          <p:spPr>
            <a:xfrm>
              <a:off x="7260337" y="4266282"/>
              <a:ext cx="2466213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Apple Podcast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Google Podcast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latin typeface="Sylfaen" panose="010A0502050306030303" pitchFamily="18" charset="0"/>
                </a:rPr>
                <a:t>Вконтакте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PodFm</a:t>
              </a:r>
              <a:endParaRPr lang="en-GB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CastBox</a:t>
              </a:r>
              <a:endParaRPr lang="en-GB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RadioPublic</a:t>
              </a:r>
              <a:endParaRPr lang="ru-RU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YouTube</a:t>
              </a:r>
              <a:endParaRPr lang="hy-AM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hy-AM" dirty="0">
                  <a:latin typeface="Sylfaen" panose="010A0502050306030303" pitchFamily="18" charset="0"/>
                </a:rPr>
                <a:t>մեդիահարթակ</a:t>
              </a:r>
              <a:endParaRPr lang="en-GB" dirty="0">
                <a:latin typeface="Sylfaen" panose="010A0502050306030303" pitchFamily="18" charset="0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xmlns="" id="{A3051EC4-52C1-4C5D-B095-5968EF35B072}"/>
                </a:ext>
              </a:extLst>
            </p:cNvPr>
            <p:cNvGrpSpPr/>
            <p:nvPr/>
          </p:nvGrpSpPr>
          <p:grpSpPr>
            <a:xfrm>
              <a:off x="138112" y="5082843"/>
              <a:ext cx="6504699" cy="1323439"/>
              <a:chOff x="461772" y="1191183"/>
              <a:chExt cx="2990596" cy="1323439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712911C3-ED9F-4C28-AC0C-0657EAD2D508}"/>
                  </a:ext>
                </a:extLst>
              </p:cNvPr>
              <p:cNvSpPr txBox="1"/>
              <p:nvPr/>
            </p:nvSpPr>
            <p:spPr>
              <a:xfrm>
                <a:off x="461772" y="1191183"/>
                <a:ext cx="521208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8000" b="1" dirty="0">
                    <a:latin typeface="Sylfaen" panose="010A0502050306030303" pitchFamily="18" charset="0"/>
                  </a:rPr>
                  <a:t>*</a:t>
                </a:r>
                <a:endParaRPr lang="en-GB" sz="8000" b="1" dirty="0">
                  <a:latin typeface="Sylfaen" panose="010A0502050306030303" pitchFamily="18" charset="0"/>
                </a:endParaRPr>
              </a:p>
            </p:txBody>
          </p:sp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xmlns="" id="{DD3D3201-D61F-47A8-9B62-C6F8D0D9A2DF}"/>
                  </a:ext>
                </a:extLst>
              </p:cNvPr>
              <p:cNvSpPr/>
              <p:nvPr/>
            </p:nvSpPr>
            <p:spPr>
              <a:xfrm>
                <a:off x="919480" y="1191183"/>
                <a:ext cx="2532888" cy="1131989"/>
              </a:xfrm>
              <a:prstGeom prst="roundRect">
                <a:avLst/>
              </a:prstGeom>
              <a:solidFill>
                <a:srgbClr val="D9583B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Հրապարակման հարթակներ</a:t>
                </a:r>
              </a:p>
            </p:txBody>
          </p:sp>
        </p:grpSp>
      </p:grpSp>
      <p:pic>
        <p:nvPicPr>
          <p:cNvPr id="4100" name="Picture 4" descr="I Don&amp;#39;t Regret Podcasting About My Infertility - The New York Times">
            <a:extLst>
              <a:ext uri="{FF2B5EF4-FFF2-40B4-BE49-F238E27FC236}">
                <a16:creationId xmlns:a16="http://schemas.microsoft.com/office/drawing/2014/main" xmlns="" id="{8308DC66-9460-4F61-9845-ABCC6A2F2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564" y="646331"/>
            <a:ext cx="530643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4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8E9E21B-73EC-448D-AD22-0E4128E00C2B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Լսենք օրինակներ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1F27452C-49BD-405E-ACA8-31C25222B1F1}"/>
              </a:ext>
            </a:extLst>
          </p:cNvPr>
          <p:cNvGrpSpPr/>
          <p:nvPr/>
        </p:nvGrpSpPr>
        <p:grpSpPr>
          <a:xfrm>
            <a:off x="140783" y="777675"/>
            <a:ext cx="5099045" cy="4662520"/>
            <a:chOff x="1806156" y="285398"/>
            <a:chExt cx="7810238" cy="554934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232668F8-2BE7-4CB0-A514-DD1C6BCF5C75}"/>
                </a:ext>
              </a:extLst>
            </p:cNvPr>
            <p:cNvSpPr/>
            <p:nvPr/>
          </p:nvSpPr>
          <p:spPr>
            <a:xfrm>
              <a:off x="2121620" y="285398"/>
              <a:ext cx="5990185" cy="549475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>
                  <a:latin typeface="Sylfaen" panose="010A0502050306030303" pitchFamily="18" charset="0"/>
                </a:rPr>
                <a:t>https://evnreport.com/arm/sharunakenq-khosel/sharunakenkh-xosel/apakhinman-masin/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0776C9A5-86EE-47B3-9B77-5604FBCEF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6156" y="1126283"/>
              <a:ext cx="7810238" cy="4708459"/>
            </a:xfrm>
            <a:prstGeom prst="rect">
              <a:avLst/>
            </a:prstGeom>
            <a:ln w="38100">
              <a:solidFill>
                <a:srgbClr val="002060"/>
              </a:solidFill>
            </a:ln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4F8E42C-79FA-496D-92EC-043F0E491E41}"/>
              </a:ext>
            </a:extLst>
          </p:cNvPr>
          <p:cNvGrpSpPr/>
          <p:nvPr/>
        </p:nvGrpSpPr>
        <p:grpSpPr>
          <a:xfrm>
            <a:off x="4533440" y="43400"/>
            <a:ext cx="7572808" cy="2880614"/>
            <a:chOff x="4792075" y="153829"/>
            <a:chExt cx="7167661" cy="288061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57B0D5E7-0A43-458F-8F39-DF8814049EEB}"/>
                </a:ext>
              </a:extLst>
            </p:cNvPr>
            <p:cNvSpPr/>
            <p:nvPr/>
          </p:nvSpPr>
          <p:spPr>
            <a:xfrm>
              <a:off x="4792075" y="1039128"/>
              <a:ext cx="2948975" cy="369332"/>
            </a:xfrm>
            <a:prstGeom prst="rect">
              <a:avLst/>
            </a:prstGeom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Sylfaen" panose="010A0502050306030303" pitchFamily="18" charset="0"/>
                </a:rPr>
                <a:t>https://media.am/hy/podcasts/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C40203E5-6C0C-4672-A8C6-9C73DE2CE5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92854" y="153829"/>
              <a:ext cx="4166882" cy="28806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CEF53B4-66C5-40BF-BCDB-4E3E035E5B5E}"/>
              </a:ext>
            </a:extLst>
          </p:cNvPr>
          <p:cNvGrpSpPr/>
          <p:nvPr/>
        </p:nvGrpSpPr>
        <p:grpSpPr>
          <a:xfrm>
            <a:off x="5426569" y="2964592"/>
            <a:ext cx="6542384" cy="3788550"/>
            <a:chOff x="5079641" y="2964592"/>
            <a:chExt cx="6542384" cy="378855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21519BCB-15F0-4CAA-A06D-C83AA52D15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2048" t="8809" r="9345" b="4074"/>
            <a:stretch/>
          </p:blipFill>
          <p:spPr>
            <a:xfrm>
              <a:off x="6309905" y="3677760"/>
              <a:ext cx="5312120" cy="3075382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A07ACB1C-88E3-45DD-A611-3ED411BC10F3}"/>
                </a:ext>
              </a:extLst>
            </p:cNvPr>
            <p:cNvSpPr/>
            <p:nvPr/>
          </p:nvSpPr>
          <p:spPr>
            <a:xfrm>
              <a:off x="5079641" y="2964592"/>
              <a:ext cx="3115663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Sylfaen" panose="010A0502050306030303" pitchFamily="18" charset="0"/>
                </a:rPr>
                <a:t>https://www.hypod.am/episode/10037/verkac-10037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F89B53F-287C-424F-A49F-196A7D5FBD0A}"/>
              </a:ext>
            </a:extLst>
          </p:cNvPr>
          <p:cNvSpPr txBox="1"/>
          <p:nvPr/>
        </p:nvSpPr>
        <p:spPr>
          <a:xfrm>
            <a:off x="85752" y="6383810"/>
            <a:ext cx="6064403" cy="369332"/>
          </a:xfrm>
          <a:prstGeom prst="rect">
            <a:avLst/>
          </a:prstGeom>
          <a:noFill/>
          <a:ln w="28575">
            <a:solidFill>
              <a:srgbClr val="324A5E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https://evnreport.com/series-category/podcasts/evn-walks/</a:t>
            </a:r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D3FE234-A7CC-450E-8433-204BED48F2D7}"/>
              </a:ext>
            </a:extLst>
          </p:cNvPr>
          <p:cNvSpPr txBox="1"/>
          <p:nvPr/>
        </p:nvSpPr>
        <p:spPr>
          <a:xfrm>
            <a:off x="85752" y="5606135"/>
            <a:ext cx="6197600" cy="646331"/>
          </a:xfrm>
          <a:prstGeom prst="rect">
            <a:avLst/>
          </a:prstGeom>
          <a:noFill/>
          <a:ln w="28575">
            <a:solidFill>
              <a:srgbClr val="324A5E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https://evnreport.com/arm/series-category/sharunakenq-khosel/documentary-arm/</a:t>
            </a:r>
            <a:r>
              <a:rPr lang="hy-AM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62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934670"/>
            <a:ext cx="8074152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Շնորհակալություն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1026" name="Picture 2" descr="How To Design A Great Podcast Cover Art To Maximize First Impression? -  IMAI - Influencer marketing">
            <a:extLst>
              <a:ext uri="{FF2B5EF4-FFF2-40B4-BE49-F238E27FC236}">
                <a16:creationId xmlns:a16="http://schemas.microsoft.com/office/drawing/2014/main" xmlns="" id="{4EF9878C-24A1-4D98-94AC-F48A8B183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76" y="0"/>
            <a:ext cx="7171944" cy="573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7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103674"/>
            <a:ext cx="12192000" cy="1754326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5400" b="1" dirty="0">
                <a:latin typeface="Sylfaen" panose="010A0502050306030303" pitchFamily="18" charset="0"/>
              </a:rPr>
              <a:t>Ցուցապաստառ</a:t>
            </a:r>
            <a:endParaRPr lang="en-GB" sz="5400" b="1" dirty="0">
              <a:latin typeface="Sylfaen" panose="010A0502050306030303" pitchFamily="18" charset="0"/>
            </a:endParaRPr>
          </a:p>
          <a:p>
            <a:pPr algn="ctr"/>
            <a:r>
              <a:rPr lang="hy-AM" sz="5400" b="1" dirty="0">
                <a:latin typeface="Sylfaen" panose="010A0502050306030303" pitchFamily="18" charset="0"/>
              </a:rPr>
              <a:t> </a:t>
            </a:r>
            <a:r>
              <a:rPr lang="en-GB" sz="5400" b="1" dirty="0">
                <a:latin typeface="Sylfaen" panose="010A0502050306030303" pitchFamily="18" charset="0"/>
              </a:rPr>
              <a:t>(poster)</a:t>
            </a:r>
            <a:r>
              <a:rPr lang="hy-AM" sz="5400" b="1" dirty="0">
                <a:latin typeface="Sylfaen" panose="010A0502050306030303" pitchFamily="18" charset="0"/>
              </a:rPr>
              <a:t>՝</a:t>
            </a:r>
          </a:p>
        </p:txBody>
      </p:sp>
      <p:pic>
        <p:nvPicPr>
          <p:cNvPr id="5" name="Picture 2" descr="Создайте плакат или постер онлайн бесплатно с помощью конструктора Canva">
            <a:extLst>
              <a:ext uri="{FF2B5EF4-FFF2-40B4-BE49-F238E27FC236}">
                <a16:creationId xmlns:a16="http://schemas.microsoft.com/office/drawing/2014/main" xmlns="" id="{9505789F-3CBD-4389-9845-1F50CC67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930" y="888288"/>
            <a:ext cx="8253804" cy="345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77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A6A7524-0C55-4B67-B21A-96AE08D8E579}"/>
              </a:ext>
            </a:extLst>
          </p:cNvPr>
          <p:cNvSpPr txBox="1"/>
          <p:nvPr/>
        </p:nvSpPr>
        <p:spPr>
          <a:xfrm>
            <a:off x="0" y="0"/>
            <a:ext cx="7426986" cy="923330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latin typeface="Sylfaen" panose="010A0502050306030303" pitchFamily="18" charset="0"/>
              </a:rPr>
              <a:t>Ցուցապաստառ</a:t>
            </a:r>
            <a:endParaRPr lang="en-GB" sz="5400" b="1" dirty="0">
              <a:latin typeface="Sylfaen" panose="010A05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9461A093-0151-48BD-989A-DC69C874E2F7}"/>
              </a:ext>
            </a:extLst>
          </p:cNvPr>
          <p:cNvGrpSpPr/>
          <p:nvPr/>
        </p:nvGrpSpPr>
        <p:grpSpPr>
          <a:xfrm>
            <a:off x="153921" y="1040644"/>
            <a:ext cx="6971313" cy="1508105"/>
            <a:chOff x="355089" y="1008489"/>
            <a:chExt cx="6971313" cy="150810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03179BF7-B81B-49A8-9763-9C7EE2ED5D7D}"/>
                </a:ext>
              </a:extLst>
            </p:cNvPr>
            <p:cNvSpPr/>
            <p:nvPr/>
          </p:nvSpPr>
          <p:spPr>
            <a:xfrm>
              <a:off x="638553" y="1008489"/>
              <a:ext cx="6687849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Վիզուալ/տեսողական տեղեկատվություն </a:t>
              </a:r>
            </a:p>
            <a:p>
              <a:r>
                <a:rPr lang="hy-AM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  <a:r>
                <a:rPr lang="en-GB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(</a:t>
              </a:r>
              <a:r>
                <a:rPr lang="hy-AM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որևէ իրադարձության, մարդ/կանց, երևույթի մասին</a:t>
              </a:r>
              <a:r>
                <a:rPr lang="en-GB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)</a:t>
              </a:r>
              <a:endParaRPr lang="hy-AM" sz="2000" dirty="0">
                <a:solidFill>
                  <a:srgbClr val="FF0000"/>
                </a:solidFill>
                <a:latin typeface="Sylfaen" panose="010A0502050306030303" pitchFamily="18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E4BB1D83-0500-4A29-9CD0-A19A59CFBF3C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204EF96-B75C-43CD-8F3C-56D30C2FFA3E}"/>
              </a:ext>
            </a:extLst>
          </p:cNvPr>
          <p:cNvGrpSpPr/>
          <p:nvPr/>
        </p:nvGrpSpPr>
        <p:grpSpPr>
          <a:xfrm>
            <a:off x="153921" y="2975337"/>
            <a:ext cx="6704943" cy="1569660"/>
            <a:chOff x="355089" y="2993057"/>
            <a:chExt cx="6704943" cy="156966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50E1E0EE-24FF-4C6C-8083-4A4882F5ADD2}"/>
                </a:ext>
              </a:extLst>
            </p:cNvPr>
            <p:cNvSpPr/>
            <p:nvPr/>
          </p:nvSpPr>
          <p:spPr>
            <a:xfrm>
              <a:off x="355089" y="305093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9653F6F5-934F-4E33-AF64-37210FCE8E74}"/>
                </a:ext>
              </a:extLst>
            </p:cNvPr>
            <p:cNvSpPr/>
            <p:nvPr/>
          </p:nvSpPr>
          <p:spPr>
            <a:xfrm>
              <a:off x="739138" y="2993057"/>
              <a:ext cx="6320894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200" dirty="0">
                  <a:latin typeface="Sylfaen" panose="010A0502050306030303" pitchFamily="18" charset="0"/>
                </a:rPr>
                <a:t>Կարճ հաղորդագրություն</a:t>
              </a:r>
            </a:p>
            <a:p>
              <a:r>
                <a:rPr lang="hy-AM" sz="3200" dirty="0">
                  <a:latin typeface="Sylfaen" panose="010A0502050306030303" pitchFamily="18" charset="0"/>
                </a:rPr>
                <a:t>երկար նկարագրության փոխարեն</a:t>
              </a:r>
              <a:endParaRPr lang="en-GB" sz="32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1B3B88E-C33F-474A-9279-C8A8D78A5080}"/>
              </a:ext>
            </a:extLst>
          </p:cNvPr>
          <p:cNvGrpSpPr/>
          <p:nvPr/>
        </p:nvGrpSpPr>
        <p:grpSpPr>
          <a:xfrm>
            <a:off x="153921" y="4899011"/>
            <a:ext cx="7163337" cy="1569660"/>
            <a:chOff x="416915" y="1008489"/>
            <a:chExt cx="7163337" cy="15696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759B2741-FF88-4B1B-96F0-A94538A6A22A}"/>
                </a:ext>
              </a:extLst>
            </p:cNvPr>
            <p:cNvSpPr/>
            <p:nvPr/>
          </p:nvSpPr>
          <p:spPr>
            <a:xfrm>
              <a:off x="748281" y="1008489"/>
              <a:ext cx="68319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200" dirty="0">
                  <a:latin typeface="Sylfaen" panose="010A0502050306030303" pitchFamily="18" charset="0"/>
                </a:rPr>
                <a:t>Պատկերի, տառերի, թվերի միասնություն մեկ ընդհանուր գաղափարի շուրջ</a:t>
              </a:r>
              <a:endParaRPr lang="en-GB" sz="2000" dirty="0">
                <a:latin typeface="Sylfaen" panose="010A0502050306030303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E6ACD032-B112-4E84-B499-67D1E0AE3296}"/>
                </a:ext>
              </a:extLst>
            </p:cNvPr>
            <p:cNvSpPr/>
            <p:nvPr/>
          </p:nvSpPr>
          <p:spPr>
            <a:xfrm>
              <a:off x="416915" y="100848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3" name="Picture 4" descr="Festival-de-martigues">
            <a:extLst>
              <a:ext uri="{FF2B5EF4-FFF2-40B4-BE49-F238E27FC236}">
                <a16:creationId xmlns:a16="http://schemas.microsoft.com/office/drawing/2014/main" xmlns="" id="{FB4527DE-47F4-4A68-8290-39694EFF1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986" y="0"/>
            <a:ext cx="4832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30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274A1FE-A4B2-49D3-9CB5-0A0684EF2DF0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latin typeface="Sylfaen" panose="010A0502050306030303" pitchFamily="18" charset="0"/>
              </a:rPr>
              <a:t>Ցուցապաստառի տեսակներ</a:t>
            </a:r>
            <a:endParaRPr lang="en-GB" sz="5400" b="1" dirty="0">
              <a:latin typeface="Sylfaen" panose="010A0502050306030303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6473E3E-D206-4701-94C2-776BA507D911}"/>
              </a:ext>
            </a:extLst>
          </p:cNvPr>
          <p:cNvGrpSpPr/>
          <p:nvPr/>
        </p:nvGrpSpPr>
        <p:grpSpPr>
          <a:xfrm>
            <a:off x="-566739" y="1081757"/>
            <a:ext cx="4462272" cy="4922333"/>
            <a:chOff x="-566739" y="1081757"/>
            <a:chExt cx="4462272" cy="492233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C6A57AEA-29AC-4366-9CBC-2A558DAFC33A}"/>
                </a:ext>
              </a:extLst>
            </p:cNvPr>
            <p:cNvSpPr txBox="1"/>
            <p:nvPr/>
          </p:nvSpPr>
          <p:spPr>
            <a:xfrm>
              <a:off x="-566739" y="1081757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292267"/>
                  </a:solidFill>
                  <a:latin typeface="Sylfaen" panose="010A0502050306030303" pitchFamily="18" charset="0"/>
                </a:rPr>
                <a:t>Ամբողջապես </a:t>
              </a:r>
            </a:p>
            <a:p>
              <a:pPr algn="ctr"/>
              <a:r>
                <a:rPr lang="hy-AM" sz="3200" b="1" dirty="0">
                  <a:solidFill>
                    <a:srgbClr val="292267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292267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4B95CA1F-360E-4BE4-AF03-D53331E8A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841" y="2247650"/>
              <a:ext cx="3466758" cy="375644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F65E7DA6-34EC-4673-84BE-79E17020C424}"/>
              </a:ext>
            </a:extLst>
          </p:cNvPr>
          <p:cNvGrpSpPr/>
          <p:nvPr/>
        </p:nvGrpSpPr>
        <p:grpSpPr>
          <a:xfrm>
            <a:off x="3267456" y="1046881"/>
            <a:ext cx="4462272" cy="4957209"/>
            <a:chOff x="3267456" y="1046881"/>
            <a:chExt cx="4462272" cy="495720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B9633F57-19AB-4F56-A494-A5A01A2D7928}"/>
                </a:ext>
              </a:extLst>
            </p:cNvPr>
            <p:cNvSpPr txBox="1"/>
            <p:nvPr/>
          </p:nvSpPr>
          <p:spPr>
            <a:xfrm>
              <a:off x="3267456" y="1046881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60879B"/>
                  </a:solidFill>
                  <a:latin typeface="Sylfaen" panose="010A0502050306030303" pitchFamily="18" charset="0"/>
                </a:rPr>
                <a:t>Մասամբ </a:t>
              </a:r>
            </a:p>
            <a:p>
              <a:pPr algn="ctr"/>
              <a:r>
                <a:rPr lang="hy-AM" sz="3200" b="1" dirty="0">
                  <a:solidFill>
                    <a:srgbClr val="60879B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60879B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246F2C23-BA96-4F6C-82B8-635058668A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1358" b="8472"/>
            <a:stretch/>
          </p:blipFill>
          <p:spPr>
            <a:xfrm>
              <a:off x="3494599" y="2247650"/>
              <a:ext cx="3674297" cy="375644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9291A9B0-F7C8-4CC3-9068-444E2BB45E7A}"/>
              </a:ext>
            </a:extLst>
          </p:cNvPr>
          <p:cNvGrpSpPr/>
          <p:nvPr/>
        </p:nvGrpSpPr>
        <p:grpSpPr>
          <a:xfrm>
            <a:off x="7168896" y="1046881"/>
            <a:ext cx="5023104" cy="4957210"/>
            <a:chOff x="7168896" y="1046881"/>
            <a:chExt cx="5023104" cy="4957210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67E2C7CA-FD88-451E-8626-9AC743217C23}"/>
                </a:ext>
              </a:extLst>
            </p:cNvPr>
            <p:cNvSpPr txBox="1"/>
            <p:nvPr/>
          </p:nvSpPr>
          <p:spPr>
            <a:xfrm>
              <a:off x="7729728" y="1046881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C0706C"/>
                  </a:solidFill>
                  <a:latin typeface="Sylfaen" panose="010A0502050306030303" pitchFamily="18" charset="0"/>
                </a:rPr>
                <a:t>Ոչ </a:t>
              </a:r>
            </a:p>
            <a:p>
              <a:pPr algn="ctr"/>
              <a:r>
                <a:rPr lang="hy-AM" sz="3200" b="1" dirty="0">
                  <a:solidFill>
                    <a:srgbClr val="C0706C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C0706C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F0D422E5-B1C3-4CBF-B91D-9269C30FE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68896" y="2247651"/>
              <a:ext cx="4995263" cy="37564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10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169110" y="1480417"/>
            <a:ext cx="647857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1․ Ի՞նչ գաղափար, հաղորդագրություն, մեսսիջ պետք է ներկայացնի </a:t>
            </a:r>
          </a:p>
          <a:p>
            <a:pPr marL="342900" indent="-342900" algn="just">
              <a:buFont typeface="+mj-lt"/>
              <a:buAutoNum type="arabicPeriod"/>
            </a:pPr>
            <a:endParaRPr lang="hy-AM" sz="12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just"/>
            <a:endParaRPr lang="hy-AM" sz="28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2․ Ինչպիսի՞ տրամադրություն պետք է փոխանցի դիտողին</a:t>
            </a:r>
          </a:p>
          <a:p>
            <a:pPr marL="342900" indent="-342900" algn="just">
              <a:buFont typeface="+mj-lt"/>
              <a:buAutoNum type="arabicPeriod"/>
            </a:pPr>
            <a:endParaRPr lang="hy-AM" sz="14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800" b="1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3․  Ինչ՞ տեսակի պետք է լինի, ինչպիսի՞ բաղադրիչներ պետք է ունենա </a:t>
            </a: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թվեր, տառեր, նկարներ, գրաֆիկներ</a:t>
            </a: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  <a:endParaRPr lang="hy-AM" sz="2800" b="1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86A5772-E23A-4C51-A441-F561CEE000FB}"/>
              </a:ext>
            </a:extLst>
          </p:cNvPr>
          <p:cNvSpPr txBox="1"/>
          <p:nvPr/>
        </p:nvSpPr>
        <p:spPr>
          <a:xfrm>
            <a:off x="0" y="0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Ցուցապաստառ պատրաստելու 3 հարցեր</a:t>
            </a:r>
          </a:p>
        </p:txBody>
      </p:sp>
      <p:pic>
        <p:nvPicPr>
          <p:cNvPr id="5124" name="Picture 4" descr="Ոսկե ծիրանի» ազդագրային արվեստը - Պանորամա | Հայաստանի նորություններ">
            <a:extLst>
              <a:ext uri="{FF2B5EF4-FFF2-40B4-BE49-F238E27FC236}">
                <a16:creationId xmlns:a16="http://schemas.microsoft.com/office/drawing/2014/main" xmlns="" id="{56BC62AC-9533-4523-B825-34C5C90D5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347" y="874244"/>
            <a:ext cx="2184221" cy="310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3C88245-3535-49F4-9755-5D11301CF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736" y="4049087"/>
            <a:ext cx="4017264" cy="2808913"/>
          </a:xfrm>
          <a:prstGeom prst="rect">
            <a:avLst/>
          </a:prstGeom>
        </p:spPr>
      </p:pic>
      <p:pic>
        <p:nvPicPr>
          <p:cNvPr id="10" name="Picture 2" descr="20 Poster Templates You Can Use That Are Fully Customizable">
            <a:extLst>
              <a:ext uri="{FF2B5EF4-FFF2-40B4-BE49-F238E27FC236}">
                <a16:creationId xmlns:a16="http://schemas.microsoft.com/office/drawing/2014/main" xmlns="" id="{8DADC12C-E3DB-49CC-8900-CF8DC870A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68" y="874244"/>
            <a:ext cx="2498979" cy="274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C6A2336-917A-4F22-8E18-384B52B5737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" t="3207" r="3337" b="2424"/>
          <a:stretch/>
        </p:blipFill>
        <p:spPr>
          <a:xfrm>
            <a:off x="6805367" y="3621025"/>
            <a:ext cx="2541243" cy="327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9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E061CDC-901F-4E4B-8BE5-CE62AA3503D8}"/>
              </a:ext>
            </a:extLst>
          </p:cNvPr>
          <p:cNvGrpSpPr/>
          <p:nvPr/>
        </p:nvGrpSpPr>
        <p:grpSpPr>
          <a:xfrm>
            <a:off x="3548613" y="1013858"/>
            <a:ext cx="8457462" cy="1560770"/>
            <a:chOff x="1473446" y="1191182"/>
            <a:chExt cx="3888397" cy="156077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E12B73C-48C9-4994-9847-D1425E5DF1BD}"/>
                </a:ext>
              </a:extLst>
            </p:cNvPr>
            <p:cNvSpPr txBox="1"/>
            <p:nvPr/>
          </p:nvSpPr>
          <p:spPr>
            <a:xfrm>
              <a:off x="1473446" y="1309847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38C1A2A5-2B09-45DE-86F8-FC14D400F29C}"/>
                </a:ext>
              </a:extLst>
            </p:cNvPr>
            <p:cNvSpPr/>
            <p:nvPr/>
          </p:nvSpPr>
          <p:spPr>
            <a:xfrm>
              <a:off x="1813632" y="1191182"/>
              <a:ext cx="3548211" cy="1560770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Պահպանե՛ք </a:t>
              </a:r>
              <a:r>
                <a:rPr lang="hy-AM" sz="4000" b="1" dirty="0">
                  <a:solidFill>
                    <a:schemeClr val="tx1"/>
                  </a:solidFill>
                  <a:latin typeface="Sylfaen" panose="010A0502050306030303" pitchFamily="18" charset="0"/>
                </a:rPr>
                <a:t>բալանս</a:t>
              </a:r>
              <a:endParaRPr lang="hy-AM" sz="3200" b="1" dirty="0">
                <a:solidFill>
                  <a:schemeClr val="tx1"/>
                </a:solidFill>
                <a:latin typeface="Sylfaen" panose="010A0502050306030303" pitchFamily="18" charset="0"/>
              </a:endParaRPr>
            </a:p>
            <a:p>
              <a:r>
                <a:rPr lang="hy-AM" sz="3200" dirty="0">
                  <a:latin typeface="Sylfaen" panose="010A0502050306030303" pitchFamily="18" charset="0"/>
                </a:rPr>
                <a:t>բառերի, թվերի, գրաֆիկների, նկարի միջև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4F2E5A9-46E8-4EE7-B8AB-B28100935BBE}"/>
              </a:ext>
            </a:extLst>
          </p:cNvPr>
          <p:cNvGrpSpPr/>
          <p:nvPr/>
        </p:nvGrpSpPr>
        <p:grpSpPr>
          <a:xfrm>
            <a:off x="3548612" y="2708934"/>
            <a:ext cx="8420888" cy="1324007"/>
            <a:chOff x="1086674" y="1074491"/>
            <a:chExt cx="3871582" cy="132400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C504C41D-D2AC-48B3-88BE-4005907889A8}"/>
                </a:ext>
              </a:extLst>
            </p:cNvPr>
            <p:cNvSpPr txBox="1"/>
            <p:nvPr/>
          </p:nvSpPr>
          <p:spPr>
            <a:xfrm>
              <a:off x="1086674" y="1075059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CE5A91A4-D5E8-4A63-BA35-62709BB4BE49}"/>
                </a:ext>
              </a:extLst>
            </p:cNvPr>
            <p:cNvSpPr/>
            <p:nvPr/>
          </p:nvSpPr>
          <p:spPr>
            <a:xfrm>
              <a:off x="1426861" y="1074491"/>
              <a:ext cx="3531395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Օգտագործե՛ք գույներ ուշադրություն գրավելու համար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1DDDD9EE-029C-4693-89EB-84E7853F02E1}"/>
              </a:ext>
            </a:extLst>
          </p:cNvPr>
          <p:cNvGrpSpPr/>
          <p:nvPr/>
        </p:nvGrpSpPr>
        <p:grpSpPr>
          <a:xfrm>
            <a:off x="3525751" y="4032941"/>
            <a:ext cx="8443748" cy="1458313"/>
            <a:chOff x="1244765" y="1021281"/>
            <a:chExt cx="3882092" cy="145831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F6DBFDCE-494B-4ABD-9715-D4D9FC71788B}"/>
                </a:ext>
              </a:extLst>
            </p:cNvPr>
            <p:cNvSpPr txBox="1"/>
            <p:nvPr/>
          </p:nvSpPr>
          <p:spPr>
            <a:xfrm>
              <a:off x="1244765" y="1156155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344EC863-C331-4E7D-B187-CA08CC9BF9C6}"/>
                </a:ext>
              </a:extLst>
            </p:cNvPr>
            <p:cNvSpPr/>
            <p:nvPr/>
          </p:nvSpPr>
          <p:spPr>
            <a:xfrm>
              <a:off x="1595462" y="1021281"/>
              <a:ext cx="3531395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Մթնոլորտը փոխանցե՛ք կրեատիվի  միջոցով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7D07ECAC-35BF-47BF-8977-AA5B6836E22C}"/>
              </a:ext>
            </a:extLst>
          </p:cNvPr>
          <p:cNvSpPr txBox="1"/>
          <p:nvPr/>
        </p:nvSpPr>
        <p:spPr>
          <a:xfrm>
            <a:off x="0" y="-6249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Խորհուրդներ պոստեր պատրաստողին</a:t>
            </a:r>
          </a:p>
        </p:txBody>
      </p:sp>
      <p:pic>
        <p:nvPicPr>
          <p:cNvPr id="7170" name="Picture 2" descr="The Most Popular Posters From The Soviet Union | Bored Panda">
            <a:extLst>
              <a:ext uri="{FF2B5EF4-FFF2-40B4-BE49-F238E27FC236}">
                <a16:creationId xmlns:a16="http://schemas.microsoft.com/office/drawing/2014/main" xmlns="" id="{3ED23A44-39B0-4369-A8E6-9A9022B3D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52" y="1287542"/>
            <a:ext cx="3301284" cy="471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47D9C6DB-5571-4B3C-B681-7A7041C42C09}"/>
              </a:ext>
            </a:extLst>
          </p:cNvPr>
          <p:cNvGrpSpPr/>
          <p:nvPr/>
        </p:nvGrpSpPr>
        <p:grpSpPr>
          <a:xfrm>
            <a:off x="3525751" y="5356948"/>
            <a:ext cx="8398027" cy="1457745"/>
            <a:chOff x="1265786" y="1021281"/>
            <a:chExt cx="3861071" cy="14577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75BB0319-3BEE-4ABF-B264-38423A6F4301}"/>
                </a:ext>
              </a:extLst>
            </p:cNvPr>
            <p:cNvSpPr txBox="1"/>
            <p:nvPr/>
          </p:nvSpPr>
          <p:spPr>
            <a:xfrm>
              <a:off x="1265786" y="1155587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xmlns="" id="{1333F495-E902-42A6-BEE2-FD6E28270C41}"/>
                </a:ext>
              </a:extLst>
            </p:cNvPr>
            <p:cNvSpPr/>
            <p:nvPr/>
          </p:nvSpPr>
          <p:spPr>
            <a:xfrm>
              <a:off x="1616483" y="1021281"/>
              <a:ext cx="3510374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solidFill>
                    <a:schemeClr val="tx1"/>
                  </a:solidFill>
                  <a:latin typeface="Sylfaen" panose="010A0502050306030303" pitchFamily="18" charset="0"/>
                </a:rPr>
                <a:t>Անպայման </a:t>
              </a:r>
              <a:r>
                <a:rPr lang="hy-AM" sz="3200" dirty="0">
                  <a:latin typeface="Sylfaen" panose="010A0502050306030303" pitchFamily="18" charset="0"/>
                </a:rPr>
                <a:t>ներառե՛ք պոստերը բացատրող, մեկնաբանող </a:t>
              </a:r>
              <a:r>
                <a:rPr lang="hy-AM" sz="3200" dirty="0">
                  <a:solidFill>
                    <a:schemeClr val="tx1"/>
                  </a:solidFill>
                  <a:latin typeface="Sylfaen" panose="010A0502050306030303" pitchFamily="18" charset="0"/>
                </a:rPr>
                <a:t>տեքստեր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20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amples of good academic poster design | Academic poster, Scientific  poster design, Research poster">
            <a:extLst>
              <a:ext uri="{FF2B5EF4-FFF2-40B4-BE49-F238E27FC236}">
                <a16:creationId xmlns:a16="http://schemas.microsoft.com/office/drawing/2014/main" xmlns="" id="{632A0D8C-A98E-4C58-8FC1-7410E272D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955" y="714214"/>
            <a:ext cx="6143785" cy="614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E827A1D-E6EE-4935-A5D8-891D592EDD45}"/>
              </a:ext>
            </a:extLst>
          </p:cNvPr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4400" b="1" dirty="0">
                <a:latin typeface="Sylfaen" panose="010A0502050306030303" pitchFamily="18" charset="0"/>
              </a:rPr>
              <a:t>Հետազոտահեն պոստերների օրինակներ</a:t>
            </a:r>
          </a:p>
        </p:txBody>
      </p:sp>
      <p:pic>
        <p:nvPicPr>
          <p:cNvPr id="1028" name="Picture 4" descr="Educación 2.0 on Twitter | Inclusive education, Educational infographic,  Education">
            <a:extLst>
              <a:ext uri="{FF2B5EF4-FFF2-40B4-BE49-F238E27FC236}">
                <a16:creationId xmlns:a16="http://schemas.microsoft.com/office/drawing/2014/main" xmlns="" id="{39B3A8B4-DE93-4FD1-B328-0B69E12718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2" b="3181"/>
          <a:stretch/>
        </p:blipFill>
        <p:spPr bwMode="auto">
          <a:xfrm>
            <a:off x="1" y="769440"/>
            <a:ext cx="4489704" cy="608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DD9A94F-9A2B-4BE8-9D9C-B1AA2CAB9E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705" y="769441"/>
            <a:ext cx="7691229" cy="60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4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424A357C-5E9C-4D95-9540-251CC36225B5}"/>
              </a:ext>
            </a:extLst>
          </p:cNvPr>
          <p:cNvSpPr/>
          <p:nvPr/>
        </p:nvSpPr>
        <p:spPr>
          <a:xfrm>
            <a:off x="199950" y="1044646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piktochart.com</a:t>
            </a:r>
          </a:p>
        </p:txBody>
      </p:sp>
      <p:pic>
        <p:nvPicPr>
          <p:cNvPr id="3074" name="Picture 2" descr="Create Infographics, Posters &amp;amp; Presentations Online | Piktochart">
            <a:extLst>
              <a:ext uri="{FF2B5EF4-FFF2-40B4-BE49-F238E27FC236}">
                <a16:creationId xmlns:a16="http://schemas.microsoft.com/office/drawing/2014/main" xmlns="" id="{417AB763-F3F5-4E7F-933E-9227ABB17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699" y="750750"/>
            <a:ext cx="2963266" cy="1827858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D2FEF35-E559-4F21-93CB-84332CEEC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699" y="2722558"/>
            <a:ext cx="2963266" cy="19450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27C6354-EFB4-499A-9B01-3285308D71A4}"/>
              </a:ext>
            </a:extLst>
          </p:cNvPr>
          <p:cNvSpPr/>
          <p:nvPr/>
        </p:nvSpPr>
        <p:spPr>
          <a:xfrm>
            <a:off x="199949" y="3244334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canva.com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C866124-C7C6-463C-B1DF-3F3C3292E534}"/>
              </a:ext>
            </a:extLst>
          </p:cNvPr>
          <p:cNvSpPr/>
          <p:nvPr/>
        </p:nvSpPr>
        <p:spPr>
          <a:xfrm>
            <a:off x="8083297" y="2399392"/>
            <a:ext cx="3623462" cy="646331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hy-AM" dirty="0">
                <a:latin typeface="Sylfaen" panose="010A0502050306030303" pitchFamily="18" charset="0"/>
              </a:rPr>
              <a:t>Ֆոտոշոփի բազմազան ծրագրեր</a:t>
            </a:r>
          </a:p>
          <a:p>
            <a:pPr algn="ctr"/>
            <a:r>
              <a:rPr lang="en-GB" dirty="0">
                <a:latin typeface="Sylfaen" panose="010A0502050306030303" pitchFamily="18" charset="0"/>
              </a:rPr>
              <a:t>(Adobe</a:t>
            </a:r>
            <a:r>
              <a:rPr lang="ru-RU" dirty="0">
                <a:latin typeface="Sylfaen" panose="010A0502050306030303" pitchFamily="18" charset="0"/>
              </a:rPr>
              <a:t>, </a:t>
            </a:r>
            <a:r>
              <a:rPr lang="hy-AM" dirty="0">
                <a:latin typeface="Sylfaen" panose="010A0502050306030303" pitchFamily="18" charset="0"/>
              </a:rPr>
              <a:t>այլ</a:t>
            </a:r>
            <a:r>
              <a:rPr lang="en-GB" dirty="0">
                <a:latin typeface="Sylfaen" panose="010A0502050306030303" pitchFamily="18" charset="0"/>
              </a:rPr>
              <a:t>)</a:t>
            </a:r>
          </a:p>
        </p:txBody>
      </p:sp>
      <p:pic>
        <p:nvPicPr>
          <p:cNvPr id="3076" name="Picture 4" descr="Photoshop Tools Icon Set Vector Download">
            <a:extLst>
              <a:ext uri="{FF2B5EF4-FFF2-40B4-BE49-F238E27FC236}">
                <a16:creationId xmlns:a16="http://schemas.microsoft.com/office/drawing/2014/main" xmlns="" id="{CF148695-133A-4197-9C26-B86EC41FF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51"/>
          <a:stretch/>
        </p:blipFill>
        <p:spPr bwMode="auto">
          <a:xfrm>
            <a:off x="7728395" y="3300795"/>
            <a:ext cx="4095521" cy="2405758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31E8B1-5346-4439-8444-C68A37D3198C}"/>
              </a:ext>
            </a:extLst>
          </p:cNvPr>
          <p:cNvSpPr/>
          <p:nvPr/>
        </p:nvSpPr>
        <p:spPr>
          <a:xfrm>
            <a:off x="199948" y="5628688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fotor.com</a:t>
            </a:r>
          </a:p>
        </p:txBody>
      </p:sp>
      <p:pic>
        <p:nvPicPr>
          <p:cNvPr id="3078" name="Picture 6" descr="Fotor - Wikipedia">
            <a:extLst>
              <a:ext uri="{FF2B5EF4-FFF2-40B4-BE49-F238E27FC236}">
                <a16:creationId xmlns:a16="http://schemas.microsoft.com/office/drawing/2014/main" xmlns="" id="{90F5847A-098A-49F4-BC68-192C21358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956" y="4811591"/>
            <a:ext cx="1444752" cy="177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B3106A-80CA-4152-B70D-6FA182DBAF33}"/>
              </a:ext>
            </a:extLst>
          </p:cNvPr>
          <p:cNvSpPr txBox="1"/>
          <p:nvPr/>
        </p:nvSpPr>
        <p:spPr>
          <a:xfrm>
            <a:off x="0" y="-31129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Անվճար թվային հարթակներ</a:t>
            </a:r>
          </a:p>
        </p:txBody>
      </p:sp>
    </p:spTree>
    <p:extLst>
      <p:ext uri="{BB962C8B-B14F-4D97-AF65-F5344CB8AC3E}">
        <p14:creationId xmlns:p14="http://schemas.microsoft.com/office/powerpoint/2010/main" val="283309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A0B9FD3-80F3-40CA-BC54-AB1E1247D310}"/>
              </a:ext>
            </a:extLst>
          </p:cNvPr>
          <p:cNvSpPr txBox="1"/>
          <p:nvPr/>
        </p:nvSpPr>
        <p:spPr>
          <a:xfrm>
            <a:off x="0" y="6027003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Շնորհակալություն</a:t>
            </a:r>
            <a:endParaRPr lang="en-GB" sz="4800" b="1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08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F5041CD-DFB5-4A80-8CF0-7EF7253B638E}"/>
              </a:ext>
            </a:extLst>
          </p:cNvPr>
          <p:cNvSpPr txBox="1"/>
          <p:nvPr/>
        </p:nvSpPr>
        <p:spPr>
          <a:xfrm>
            <a:off x="460251" y="5677409"/>
            <a:ext cx="10952480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Եթե ողջ աշխատանքի ծավալը գերազանցում է 5ՄԲ, տեղադրեք ողջ փաթեթ որևէ ամպային հարթակում </a:t>
            </a:r>
            <a:r>
              <a:rPr lang="en-US" dirty="0">
                <a:latin typeface="Sylfaen" panose="010A0502050306030303" pitchFamily="18" charset="0"/>
              </a:rPr>
              <a:t>(Google drive)</a:t>
            </a:r>
            <a:r>
              <a:rPr lang="hy-AM" dirty="0">
                <a:latin typeface="Sylfaen" panose="010A0502050306030303" pitchFamily="18" charset="0"/>
              </a:rPr>
              <a:t>, հղումը տեղադրեք </a:t>
            </a:r>
            <a:r>
              <a:rPr lang="en-US" dirty="0">
                <a:latin typeface="Sylfaen" panose="010A0502050306030303" pitchFamily="18" charset="0"/>
              </a:rPr>
              <a:t>word file-</a:t>
            </a:r>
            <a:r>
              <a:rPr lang="hy-AM" dirty="0">
                <a:latin typeface="Sylfaen" panose="010A0502050306030303" pitchFamily="18" charset="0"/>
              </a:rPr>
              <a:t>ի վրա, վերջինս ներբեռնել կայքի համապատասխան մասում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9798E23-182F-4F53-B722-F4CFBEA32E78}"/>
              </a:ext>
            </a:extLst>
          </p:cNvPr>
          <p:cNvSpPr txBox="1"/>
          <p:nvPr/>
        </p:nvSpPr>
        <p:spPr>
          <a:xfrm>
            <a:off x="213361" y="139627"/>
            <a:ext cx="9834880" cy="5847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3200" b="1" dirty="0">
                <a:solidFill>
                  <a:schemeClr val="bg1"/>
                </a:solidFill>
                <a:latin typeface="Sylfaen" panose="010A0502050306030303" pitchFamily="18" charset="0"/>
              </a:rPr>
              <a:t>Տեխնիկական պահանջներ․ Աշխատանք կայքի հետ</a:t>
            </a:r>
            <a:endParaRPr lang="en-US" sz="32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47A87C-4654-4C56-8711-479E969DB3EF}"/>
              </a:ext>
            </a:extLst>
          </p:cNvPr>
          <p:cNvSpPr/>
          <p:nvPr/>
        </p:nvSpPr>
        <p:spPr>
          <a:xfrm>
            <a:off x="3369062" y="2718345"/>
            <a:ext cx="41985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Sylfaen" panose="010A0502050306030303" pitchFamily="18" charset="0"/>
                <a:hlinkClick r:id="rId2"/>
              </a:rPr>
              <a:t>https://dvv.hazarashen.am/applform/</a:t>
            </a:r>
            <a:r>
              <a:rPr lang="en-US" sz="2000" dirty="0">
                <a:latin typeface="Sylfaen" panose="010A0502050306030303" pitchFamily="18" charset="0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B8EEEB3-C80F-4B22-A0C9-93E747A8AA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1" y="2373975"/>
            <a:ext cx="3054102" cy="92049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2839D5A-EEFD-416F-AA08-A3B2E21303A4}"/>
              </a:ext>
            </a:extLst>
          </p:cNvPr>
          <p:cNvSpPr txBox="1"/>
          <p:nvPr/>
        </p:nvSpPr>
        <p:spPr>
          <a:xfrm>
            <a:off x="754891" y="3371122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1․ Բացել «հայտի ներկայացում» պատուհանը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86E8CA-8F11-49EE-901F-0DCB1C8FA644}"/>
              </a:ext>
            </a:extLst>
          </p:cNvPr>
          <p:cNvSpPr txBox="1"/>
          <p:nvPr/>
        </p:nvSpPr>
        <p:spPr>
          <a:xfrm>
            <a:off x="754891" y="3848329"/>
            <a:ext cx="373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2․ Լրացնել բոլոր վանդակները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C36313F-922D-494B-8291-020D80A471C2}"/>
              </a:ext>
            </a:extLst>
          </p:cNvPr>
          <p:cNvSpPr txBox="1"/>
          <p:nvPr/>
        </p:nvSpPr>
        <p:spPr>
          <a:xfrm>
            <a:off x="754891" y="5141539"/>
            <a:ext cx="8236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4․ Աշխատանքը ներկայացնել «ներբեռնել աշխատանքը (</a:t>
            </a:r>
            <a:r>
              <a:rPr lang="en-US" dirty="0">
                <a:latin typeface="Sylfaen" panose="010A0502050306030303" pitchFamily="18" charset="0"/>
              </a:rPr>
              <a:t>max 5MB)</a:t>
            </a:r>
            <a:r>
              <a:rPr lang="hy-AM" dirty="0">
                <a:latin typeface="Sylfaen" panose="010A0502050306030303" pitchFamily="18" charset="0"/>
              </a:rPr>
              <a:t>» բաժնում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A6A581-928F-4B4D-B655-8B728C42605C}"/>
              </a:ext>
            </a:extLst>
          </p:cNvPr>
          <p:cNvSpPr txBox="1"/>
          <p:nvPr/>
        </p:nvSpPr>
        <p:spPr>
          <a:xfrm>
            <a:off x="754891" y="4354407"/>
            <a:ext cx="10207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3․ Ընտրել աշխատանքի ձևաչափը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շարադրություն, վիդեո, լուսանկար, պաստառ, թատերական ներկայացում, այլ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CBF7574-69FD-45F7-A085-67C8C37F3287}"/>
              </a:ext>
            </a:extLst>
          </p:cNvPr>
          <p:cNvSpPr txBox="1"/>
          <p:nvPr/>
        </p:nvSpPr>
        <p:spPr>
          <a:xfrm>
            <a:off x="213361" y="787990"/>
            <a:ext cx="11094720" cy="144655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dirty="0">
                <a:solidFill>
                  <a:srgbClr val="C00000"/>
                </a:solidFill>
                <a:latin typeface="Sylfaen" panose="010A0502050306030303" pitchFamily="18" charset="0"/>
              </a:rPr>
              <a:t>Կարևոր է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1 խումբը կարող է ներկայացնել միայն 1 աշխատանք։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Խմբի անդամ յուրաքանչյուր աշակերտ կարող է ներկայացնել ևս 1 անհատական աշխատանք։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Աշխատանքը ներկայացնել կայքի միջոցով։</a:t>
            </a:r>
            <a:endParaRPr lang="en-US" sz="2000" dirty="0">
              <a:solidFill>
                <a:srgbClr val="C00000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620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2368</TotalTime>
  <Words>1181</Words>
  <Application>Microsoft Office PowerPoint</Application>
  <PresentationFormat>Widescreen</PresentationFormat>
  <Paragraphs>286</Paragraphs>
  <Slides>33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Calibri Light</vt:lpstr>
      <vt:lpstr>Segoe UI</vt:lpstr>
      <vt:lpstr>Sylfaen</vt:lpstr>
      <vt:lpstr>Wingdings</vt:lpstr>
      <vt:lpstr>Office Theme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Misha</dc:creator>
  <cp:lastModifiedBy>Serob</cp:lastModifiedBy>
  <cp:revision>131</cp:revision>
  <cp:lastPrinted>2021-10-01T13:56:37Z</cp:lastPrinted>
  <dcterms:created xsi:type="dcterms:W3CDTF">2020-07-30T12:04:57Z</dcterms:created>
  <dcterms:modified xsi:type="dcterms:W3CDTF">2024-01-16T20:43:12Z</dcterms:modified>
</cp:coreProperties>
</file>